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82" r:id="rId2"/>
    <p:sldId id="288" r:id="rId3"/>
    <p:sldId id="297" r:id="rId4"/>
    <p:sldId id="291" r:id="rId5"/>
    <p:sldId id="283" r:id="rId6"/>
    <p:sldId id="299" r:id="rId7"/>
    <p:sldId id="300" r:id="rId8"/>
    <p:sldId id="301"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en - van Kampen, JT van der" initials="S-vKJvd" lastIdx="16" clrIdx="0"/>
  <p:cmAuthor id="1" name="Tam, M.C. (ONCO)" initials="TM(" lastIdx="1" clrIdx="1"/>
  <p:cmAuthor id="2" name="Boogaard, J.A. (RT)" initials="BJ(" lastIdx="1" clrIdx="2"/>
  <p:cmAuthor id="3" name="Tam, M.C. (RT)" initials="TM("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0"/>
    <p:restoredTop sz="78785" autoAdjust="0"/>
  </p:normalViewPr>
  <p:slideViewPr>
    <p:cSldViewPr>
      <p:cViewPr varScale="1">
        <p:scale>
          <a:sx n="84" d="100"/>
          <a:sy n="84" d="100"/>
        </p:scale>
        <p:origin x="858" y="90"/>
      </p:cViewPr>
      <p:guideLst>
        <p:guide orient="horz" pos="2160"/>
        <p:guide pos="2880"/>
      </p:guideLst>
    </p:cSldViewPr>
  </p:slideViewPr>
  <p:notesTextViewPr>
    <p:cViewPr>
      <p:scale>
        <a:sx n="1" d="1"/>
        <a:sy n="1" d="1"/>
      </p:scale>
      <p:origin x="0" y="0"/>
    </p:cViewPr>
  </p:notesTextViewPr>
  <p:sorterViewPr>
    <p:cViewPr>
      <p:scale>
        <a:sx n="146" d="100"/>
        <a:sy n="1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EDEEB36-9298-44DF-96A8-18FB7358EA14}" type="datetimeFigureOut">
              <a:rPr lang="en-GB" smtClean="0"/>
              <a:t>17/02/2020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8081DDC-D1D1-417C-ABA8-B0C6CFEE50E9}" type="slidenum">
              <a:rPr lang="en-GB" smtClean="0"/>
              <a:t>‹#›</a:t>
            </a:fld>
            <a:endParaRPr lang="en-GB"/>
          </a:p>
        </p:txBody>
      </p:sp>
    </p:spTree>
    <p:extLst>
      <p:ext uri="{BB962C8B-B14F-4D97-AF65-F5344CB8AC3E}">
        <p14:creationId xmlns:p14="http://schemas.microsoft.com/office/powerpoint/2010/main" val="361944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9A67C5-574E-49E9-AD3F-29728B8BE720}" type="datetimeFigureOut">
              <a:rPr lang="en-GB" smtClean="0"/>
              <a:t>17/02/2020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2052C2-89FB-4690-A0DD-A9C3B37DF277}" type="slidenum">
              <a:rPr lang="en-GB" smtClean="0"/>
              <a:t>‹#›</a:t>
            </a:fld>
            <a:endParaRPr lang="en-GB"/>
          </a:p>
        </p:txBody>
      </p:sp>
    </p:spTree>
    <p:extLst>
      <p:ext uri="{BB962C8B-B14F-4D97-AF65-F5344CB8AC3E}">
        <p14:creationId xmlns:p14="http://schemas.microsoft.com/office/powerpoint/2010/main" val="302011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Herhaal kort wat voor de klinische les af is gegaan, de discussies die geweest zijn, voornemens die gemaakt zijn </a:t>
            </a:r>
            <a:r>
              <a:rPr lang="nl-NL" noProof="0" dirty="0" err="1"/>
              <a:t>etc</a:t>
            </a:r>
            <a:r>
              <a:rPr lang="nl-NL" noProof="0" dirty="0"/>
              <a:t> etc. En leg uit dat het doel van de bijeenkomst </a:t>
            </a:r>
            <a:r>
              <a:rPr lang="nl-NL" noProof="0" dirty="0" err="1"/>
              <a:t>instructive</a:t>
            </a:r>
            <a:r>
              <a:rPr lang="nl-NL" noProof="0" dirty="0"/>
              <a:t> is over de oog voor naasten methodiek en om een begin te maken met het maken van een plan van aanpak.</a:t>
            </a:r>
          </a:p>
        </p:txBody>
      </p:sp>
      <p:sp>
        <p:nvSpPr>
          <p:cNvPr id="4" name="Slide Number Placeholder 3"/>
          <p:cNvSpPr>
            <a:spLocks noGrp="1"/>
          </p:cNvSpPr>
          <p:nvPr>
            <p:ph type="sldNum" sz="quarter" idx="10"/>
          </p:nvPr>
        </p:nvSpPr>
        <p:spPr/>
        <p:txBody>
          <a:bodyPr/>
          <a:lstStyle/>
          <a:p>
            <a:fld id="{A12052C2-89FB-4690-A0DD-A9C3B37DF277}" type="slidenum">
              <a:rPr lang="en-GB" smtClean="0"/>
              <a:t>1</a:t>
            </a:fld>
            <a:endParaRPr lang="en-GB"/>
          </a:p>
        </p:txBody>
      </p:sp>
    </p:spTree>
    <p:extLst>
      <p:ext uri="{BB962C8B-B14F-4D97-AF65-F5344CB8AC3E}">
        <p14:creationId xmlns:p14="http://schemas.microsoft.com/office/powerpoint/2010/main" val="305132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nl-NL" noProof="0" dirty="0"/>
              <a:t>Het geven van zorg aan naasten van </a:t>
            </a:r>
            <a:r>
              <a:rPr lang="nl-NL" noProof="0" dirty="0" err="1"/>
              <a:t>patienten</a:t>
            </a:r>
            <a:r>
              <a:rPr lang="nl-NL" noProof="0" dirty="0"/>
              <a:t>/bewoners met een </a:t>
            </a:r>
            <a:r>
              <a:rPr lang="nl-NL" noProof="0" dirty="0" err="1"/>
              <a:t>levensverkortende</a:t>
            </a:r>
            <a:r>
              <a:rPr lang="nl-NL" noProof="0" dirty="0"/>
              <a:t> aandoening of kwetsbaarheid is een onderdeel van Palliatieve Zorg. (Zie: Kwaliteitskader Palliatieve Zorg). Daarnaast kun je in de contacten met naasten voor overlijden van de </a:t>
            </a:r>
            <a:r>
              <a:rPr lang="nl-NL" noProof="0" dirty="0" err="1"/>
              <a:t>patient</a:t>
            </a:r>
            <a:r>
              <a:rPr lang="nl-NL" noProof="0" dirty="0"/>
              <a:t>/bewoner, maar ook in de nazorgcontacten feedback over de geleverde zorg krijgen. Deze feedback kan gebruikt worden om de kwaliteit van (palliatieve) zorg te verbeteren.</a:t>
            </a:r>
          </a:p>
          <a:p>
            <a:pPr marL="228600" indent="-228600">
              <a:buAutoNum type="arabicPeriod"/>
            </a:pPr>
            <a:r>
              <a:rPr lang="nl-NL" noProof="0" dirty="0"/>
              <a:t>Naasten vinden het erg fijn als zij merken dat er ook naar hun wordt omgekeken. Voor </a:t>
            </a:r>
            <a:r>
              <a:rPr lang="nl-NL" noProof="0" dirty="0" err="1"/>
              <a:t>patienten</a:t>
            </a:r>
            <a:r>
              <a:rPr lang="nl-NL" noProof="0" dirty="0"/>
              <a:t>/bewoners is het ook erg belangrijk te weten dat er ook gezorgd wordt voor hun dierbaren. Dat geeft hen rust.</a:t>
            </a:r>
          </a:p>
          <a:p>
            <a:pPr marL="228600" indent="-228600">
              <a:buAutoNum type="arabicPeriod"/>
            </a:pPr>
            <a:r>
              <a:rPr lang="nl-NL" noProof="0" dirty="0"/>
              <a:t>Zorgverleners geven vaak aan veel voldoening te krijgen uit het zorgen voor naasten. Zij kunnen zorgen dragen voor het hele geheel van begin tot het eind. Bij het geven van voor- en nazorg krijgen zorgverleners veel dankbaarheid terug.</a:t>
            </a:r>
          </a:p>
          <a:p>
            <a:pPr marL="228600" indent="-228600">
              <a:buAutoNum type="arabicPeriod"/>
            </a:pPr>
            <a:r>
              <a:rPr lang="nl-NL" noProof="0" dirty="0"/>
              <a:t>Door contacten met naasten krijgen zorgverleners veel inzicht in de situatie van de </a:t>
            </a:r>
            <a:r>
              <a:rPr lang="nl-NL" noProof="0" dirty="0" err="1"/>
              <a:t>patient</a:t>
            </a:r>
            <a:r>
              <a:rPr lang="nl-NL" noProof="0" dirty="0"/>
              <a:t>, zijn/haar behoeften, sociale </a:t>
            </a:r>
            <a:r>
              <a:rPr lang="nl-NL" noProof="0" dirty="0" err="1"/>
              <a:t>network</a:t>
            </a:r>
            <a:r>
              <a:rPr lang="nl-NL" noProof="0" dirty="0"/>
              <a:t> en wat er in eerdere behandelingen/ziektefases is voorgevallen. Met deze informatie kunnen zorgverleners meer adequate zorg geven, en eventuele problemen en complicaties voor zijn.</a:t>
            </a:r>
          </a:p>
          <a:p>
            <a:pPr marL="0" indent="0">
              <a:buNone/>
            </a:pPr>
            <a:endParaRPr lang="nl-NL" noProof="0" dirty="0"/>
          </a:p>
          <a:p>
            <a:pPr marL="0" indent="0">
              <a:buNone/>
            </a:pPr>
            <a:endParaRPr lang="nl-NL" noProof="0" dirty="0"/>
          </a:p>
          <a:p>
            <a:pPr marL="0" indent="0">
              <a:buNone/>
            </a:pPr>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2</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Dit zijn de uitgangspunten van de Oog voor Naasten methodiek. In het Oog voor Naasten Onderzoek van het LUMC is met behulp van interviews met beleidsmakers/palliatieve zorg experts/zorgverleners en naasten/nabestaanden tot deze inhoud van minimale voorzorg gekomen. </a:t>
            </a:r>
          </a:p>
          <a:p>
            <a:endParaRPr lang="nl-NL" noProof="0" dirty="0"/>
          </a:p>
          <a:p>
            <a:r>
              <a:rPr lang="nl-NL" noProof="0" dirty="0"/>
              <a:t>Zorgverleners én naasten hebben beide aangegeven punt 1,2 en 4 onmisbaar te vinden in voorzorg. Naasten/nabestaanden hebben hier punt 3 aan toegevoegd. Zij hebben regelmatig aangegeven geen idee te hebben wat er allemaal voor hun dierbare gedaan wordt, en of de zorgverleners echt alles uit kast halen om de zorg zo goed mogelijk te kunnen geven, ook al is dit voor zorgverleners zelf wellicht vanzelfsprekend. </a:t>
            </a:r>
          </a:p>
          <a:p>
            <a:endParaRPr lang="nl-NL" noProof="0" dirty="0"/>
          </a:p>
          <a:p>
            <a:endParaRPr lang="nl-NL" noProof="0" dirty="0"/>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3</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Ook tot deze vorm van minimale nazorg is gekomen n.a.v. gesprekken met beleidsmakers/palliatieve zorg experts, zorgverleners en naasten/nabestaanden.</a:t>
            </a:r>
          </a:p>
          <a:p>
            <a:endParaRPr lang="nl-NL" noProof="0" dirty="0"/>
          </a:p>
          <a:p>
            <a:r>
              <a:rPr lang="nl-NL" noProof="0" dirty="0"/>
              <a:t>Ad. 2: In de handreiking en achtergrondbrochure staat in detail beschreven welke vragen tijdens een nazorgcontact kunnen worden gesteld.</a:t>
            </a:r>
          </a:p>
          <a:p>
            <a:endParaRPr lang="nl-NL" noProof="0" dirty="0"/>
          </a:p>
          <a:p>
            <a:r>
              <a:rPr lang="nl-NL" noProof="0" dirty="0"/>
              <a:t>Ad. 3: Zie het informatievel over het rouwproces wat hierbij gebruikt kan worden uit de informatiemap.</a:t>
            </a:r>
          </a:p>
          <a:p>
            <a:endParaRPr lang="nl-NL" noProof="0" dirty="0"/>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4</a:t>
            </a:fld>
            <a:endParaRPr lang="en-GB"/>
          </a:p>
        </p:txBody>
      </p:sp>
    </p:spTree>
    <p:extLst>
      <p:ext uri="{BB962C8B-B14F-4D97-AF65-F5344CB8AC3E}">
        <p14:creationId xmlns:p14="http://schemas.microsoft.com/office/powerpoint/2010/main" val="33908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Benoem dat de methodiek bestemd is om het geven van de minimale voor- en nazorg te ondersteunen. </a:t>
            </a:r>
          </a:p>
          <a:p>
            <a:endParaRPr lang="nl-NL" noProof="0" dirty="0"/>
          </a:p>
          <a:p>
            <a:r>
              <a:rPr lang="nl-NL" noProof="0" dirty="0"/>
              <a:t>Noem de achtergrond brochure en dat deze beschikbaar is voor wie n.a.v. de handreiking meer wil lezen over voor- en nazorg, maar dat het niet nodig is om te kunnen werken met de Oog voor Naasten methodiek.</a:t>
            </a:r>
          </a:p>
          <a:p>
            <a:endParaRPr lang="nl-NL" noProof="0" dirty="0"/>
          </a:p>
          <a:p>
            <a:r>
              <a:rPr lang="nl-NL" noProof="0" dirty="0"/>
              <a:t>Benoem ook nogmaals de rol en functie van de projectambassadeurs, en welk materialen jullie ter beschikking hebben ter ondersteuning van de implementatie (deze </a:t>
            </a:r>
            <a:r>
              <a:rPr lang="nl-NL" noProof="0" dirty="0" err="1"/>
              <a:t>ptt</a:t>
            </a:r>
            <a:r>
              <a:rPr lang="nl-NL" noProof="0" dirty="0"/>
              <a:t>, de implementatiehandleiding, handleiding klinische les).</a:t>
            </a:r>
          </a:p>
          <a:p>
            <a:endParaRPr lang="nl-NL" noProof="0" dirty="0"/>
          </a:p>
          <a:p>
            <a:r>
              <a:rPr lang="nl-NL" noProof="0" dirty="0"/>
              <a:t>Informatie voor leidinggevenden is niet rondgestuurd</a:t>
            </a:r>
          </a:p>
        </p:txBody>
      </p:sp>
      <p:sp>
        <p:nvSpPr>
          <p:cNvPr id="4" name="Slide Number Placeholder 3"/>
          <p:cNvSpPr>
            <a:spLocks noGrp="1"/>
          </p:cNvSpPr>
          <p:nvPr>
            <p:ph type="sldNum" sz="quarter" idx="10"/>
          </p:nvPr>
        </p:nvSpPr>
        <p:spPr/>
        <p:txBody>
          <a:bodyPr/>
          <a:lstStyle/>
          <a:p>
            <a:fld id="{A12052C2-89FB-4690-A0DD-A9C3B37DF277}" type="slidenum">
              <a:rPr lang="en-GB" smtClean="0"/>
              <a:t>5</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Ga met elkaar de discussie aan op welke manier jullie als team aandacht kunnen geven aan deze aspecten. Gebruik hiervoor ook de suggesties uit de handleiding Klinische Les, onderdeel C </a:t>
            </a:r>
          </a:p>
        </p:txBody>
      </p:sp>
      <p:sp>
        <p:nvSpPr>
          <p:cNvPr id="4" name="Slide Number Placeholder 3"/>
          <p:cNvSpPr>
            <a:spLocks noGrp="1"/>
          </p:cNvSpPr>
          <p:nvPr>
            <p:ph type="sldNum" sz="quarter" idx="10"/>
          </p:nvPr>
        </p:nvSpPr>
        <p:spPr/>
        <p:txBody>
          <a:bodyPr/>
          <a:lstStyle/>
          <a:p>
            <a:fld id="{A12052C2-89FB-4690-A0DD-A9C3B37DF277}" type="slidenum">
              <a:rPr lang="en-GB" smtClean="0"/>
              <a:t>6</a:t>
            </a:fld>
            <a:endParaRPr lang="en-GB"/>
          </a:p>
        </p:txBody>
      </p:sp>
    </p:spTree>
    <p:extLst>
      <p:ext uri="{BB962C8B-B14F-4D97-AF65-F5344CB8AC3E}">
        <p14:creationId xmlns:p14="http://schemas.microsoft.com/office/powerpoint/2010/main" val="243836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Vul dit stuk zelf aan op basis van de voorlopige implementatie doelen die al zijn opgesteld en die je ter bespreking wilt voorleggen aan het team. En welke doelen moet hier op basis van de klinische les bij? </a:t>
            </a:r>
          </a:p>
        </p:txBody>
      </p:sp>
      <p:sp>
        <p:nvSpPr>
          <p:cNvPr id="4" name="Slide Number Placeholder 3"/>
          <p:cNvSpPr>
            <a:spLocks noGrp="1"/>
          </p:cNvSpPr>
          <p:nvPr>
            <p:ph type="sldNum" sz="quarter" idx="10"/>
          </p:nvPr>
        </p:nvSpPr>
        <p:spPr/>
        <p:txBody>
          <a:bodyPr/>
          <a:lstStyle/>
          <a:p>
            <a:fld id="{A12052C2-89FB-4690-A0DD-A9C3B37DF277}" type="slidenum">
              <a:rPr lang="en-GB" smtClean="0"/>
              <a:t>7</a:t>
            </a:fld>
            <a:endParaRPr lang="en-GB"/>
          </a:p>
        </p:txBody>
      </p:sp>
    </p:spTree>
    <p:extLst>
      <p:ext uri="{BB962C8B-B14F-4D97-AF65-F5344CB8AC3E}">
        <p14:creationId xmlns:p14="http://schemas.microsoft.com/office/powerpoint/2010/main" val="53410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Deze dia bevat de stappen uit het implementatietraject. Leg kort uit wat het vervolg van het </a:t>
            </a:r>
            <a:r>
              <a:rPr lang="nl-NL" noProof="0" dirty="0" err="1"/>
              <a:t>imlementatietraject</a:t>
            </a:r>
            <a:r>
              <a:rPr lang="nl-NL" noProof="0" dirty="0"/>
              <a:t> voor de afdeling in gaat houden en wat jou/jullie rol als projectambassadeurs hierbij zal zijn. </a:t>
            </a:r>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8</a:t>
            </a:fld>
            <a:endParaRPr lang="en-GB"/>
          </a:p>
        </p:txBody>
      </p:sp>
    </p:spTree>
    <p:extLst>
      <p:ext uri="{BB962C8B-B14F-4D97-AF65-F5344CB8AC3E}">
        <p14:creationId xmlns:p14="http://schemas.microsoft.com/office/powerpoint/2010/main" val="308605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90462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59387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3585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6039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45979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20543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43799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64708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94922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1347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47487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2AD7-B524-4678-9131-254E376F8468}" type="datetimeFigureOut">
              <a:rPr lang="nl-NL" smtClean="0">
                <a:solidFill>
                  <a:prstClr val="black">
                    <a:tint val="75000"/>
                  </a:prstClr>
                </a:solidFill>
              </a:rPr>
              <a:pPr/>
              <a:t>17-02-2020</a:t>
            </a:fld>
            <a:endParaRPr lang="nl-N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39865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8FA9F82-5242-9640-A1D9-7CC816D857A7}"/>
              </a:ext>
            </a:extLst>
          </p:cNvPr>
          <p:cNvSpPr/>
          <p:nvPr/>
        </p:nvSpPr>
        <p:spPr>
          <a:xfrm>
            <a:off x="-10547" y="0"/>
            <a:ext cx="9154547" cy="6858000"/>
          </a:xfrm>
          <a:prstGeom prst="rect">
            <a:avLst/>
          </a:prstGeom>
          <a:gradFill>
            <a:gsLst>
              <a:gs pos="100000">
                <a:srgbClr val="009999">
                  <a:alpha val="70000"/>
                </a:srgbClr>
              </a:gs>
              <a:gs pos="97000">
                <a:srgbClr val="009999">
                  <a:alpha val="19000"/>
                </a:srgbClr>
              </a:gs>
              <a:gs pos="0">
                <a:srgbClr val="009999">
                  <a:alpha val="85000"/>
                </a:srgbClr>
              </a:gs>
              <a:gs pos="48000">
                <a:srgbClr val="009999">
                  <a:alpha val="1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2123728" y="3103970"/>
            <a:ext cx="5673908" cy="1538883"/>
          </a:xfrm>
          <a:prstGeom prst="rect">
            <a:avLst/>
          </a:prstGeom>
          <a:noFill/>
        </p:spPr>
        <p:txBody>
          <a:bodyPr wrap="square" rtlCol="0">
            <a:spAutoFit/>
          </a:bodyPr>
          <a:lstStyle/>
          <a:p>
            <a:pPr>
              <a:spcBef>
                <a:spcPts val="600"/>
              </a:spcBef>
              <a:buClr>
                <a:srgbClr val="727CA3"/>
              </a:buClr>
              <a:buSzPct val="76000"/>
            </a:pPr>
            <a:r>
              <a:rPr lang="nl-NL" sz="2800" i="1" dirty="0">
                <a:solidFill>
                  <a:srgbClr val="C00000"/>
                </a:solidFill>
              </a:rPr>
              <a:t>Klinische les ter voorbereiding </a:t>
            </a:r>
          </a:p>
          <a:p>
            <a:pPr>
              <a:spcBef>
                <a:spcPts val="600"/>
              </a:spcBef>
              <a:buClr>
                <a:srgbClr val="727CA3"/>
              </a:buClr>
              <a:buSzPct val="76000"/>
            </a:pPr>
            <a:r>
              <a:rPr lang="nl-NL" sz="2800" i="1" dirty="0">
                <a:solidFill>
                  <a:srgbClr val="C00000"/>
                </a:solidFill>
              </a:rPr>
              <a:t>van de implementatie van </a:t>
            </a:r>
          </a:p>
          <a:p>
            <a:pPr>
              <a:spcBef>
                <a:spcPts val="600"/>
              </a:spcBef>
              <a:buClr>
                <a:srgbClr val="727CA3"/>
              </a:buClr>
              <a:buSzPct val="76000"/>
            </a:pPr>
            <a:r>
              <a:rPr lang="nl-NL" sz="2800" i="1" dirty="0">
                <a:solidFill>
                  <a:srgbClr val="C00000"/>
                </a:solidFill>
              </a:rPr>
              <a:t>de Oog voor Naasten-methodiek.</a:t>
            </a:r>
          </a:p>
        </p:txBody>
      </p:sp>
      <p:pic>
        <p:nvPicPr>
          <p:cNvPr id="3" name="Afbeelding 2">
            <a:extLst>
              <a:ext uri="{FF2B5EF4-FFF2-40B4-BE49-F238E27FC236}">
                <a16:creationId xmlns:a16="http://schemas.microsoft.com/office/drawing/2014/main" id="{E1961632-91B3-834A-8143-0341563E4DCD}"/>
              </a:ext>
            </a:extLst>
          </p:cNvPr>
          <p:cNvPicPr>
            <a:picLocks noChangeAspect="1"/>
          </p:cNvPicPr>
          <p:nvPr/>
        </p:nvPicPr>
        <p:blipFill>
          <a:blip r:embed="rId3"/>
          <a:stretch>
            <a:fillRect/>
          </a:stretch>
        </p:blipFill>
        <p:spPr>
          <a:xfrm>
            <a:off x="686893" y="1070600"/>
            <a:ext cx="7557815" cy="1639044"/>
          </a:xfrm>
          <a:prstGeom prst="rect">
            <a:avLst/>
          </a:prstGeom>
        </p:spPr>
      </p:pic>
      <p:pic>
        <p:nvPicPr>
          <p:cNvPr id="6" name="Afbeelding 5">
            <a:extLst>
              <a:ext uri="{FF2B5EF4-FFF2-40B4-BE49-F238E27FC236}">
                <a16:creationId xmlns:a16="http://schemas.microsoft.com/office/drawing/2014/main" id="{D6ACA6B6-A178-224F-AB69-B119A1FE3062}"/>
              </a:ext>
            </a:extLst>
          </p:cNvPr>
          <p:cNvPicPr>
            <a:picLocks noChangeAspect="1"/>
          </p:cNvPicPr>
          <p:nvPr/>
        </p:nvPicPr>
        <p:blipFill>
          <a:blip r:embed="rId4"/>
          <a:stretch>
            <a:fillRect/>
          </a:stretch>
        </p:blipFill>
        <p:spPr>
          <a:xfrm>
            <a:off x="4533494" y="5037179"/>
            <a:ext cx="4041295" cy="1278017"/>
          </a:xfrm>
          <a:prstGeom prst="rect">
            <a:avLst/>
          </a:prstGeom>
        </p:spPr>
      </p:pic>
      <p:pic>
        <p:nvPicPr>
          <p:cNvPr id="7" name="Afbeelding 6">
            <a:extLst>
              <a:ext uri="{FF2B5EF4-FFF2-40B4-BE49-F238E27FC236}">
                <a16:creationId xmlns:a16="http://schemas.microsoft.com/office/drawing/2014/main" id="{F044236C-3506-044A-975C-190890847CDC}"/>
              </a:ext>
            </a:extLst>
          </p:cNvPr>
          <p:cNvPicPr>
            <a:picLocks noChangeAspect="1"/>
          </p:cNvPicPr>
          <p:nvPr/>
        </p:nvPicPr>
        <p:blipFill>
          <a:blip r:embed="rId5"/>
          <a:stretch>
            <a:fillRect/>
          </a:stretch>
        </p:blipFill>
        <p:spPr>
          <a:xfrm>
            <a:off x="822492" y="5321935"/>
            <a:ext cx="2877964" cy="715516"/>
          </a:xfrm>
          <a:prstGeom prst="rect">
            <a:avLst/>
          </a:prstGeom>
        </p:spPr>
      </p:pic>
    </p:spTree>
    <p:extLst>
      <p:ext uri="{BB962C8B-B14F-4D97-AF65-F5344CB8AC3E}">
        <p14:creationId xmlns:p14="http://schemas.microsoft.com/office/powerpoint/2010/main" val="11108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0A16983F-DB80-3342-A273-0E0C9E9F2E5E}"/>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1C8B14FD-8FA1-534A-ACCB-14C8BA78ACD0}"/>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12" name="Afbeelding 11">
            <a:extLst>
              <a:ext uri="{FF2B5EF4-FFF2-40B4-BE49-F238E27FC236}">
                <a16:creationId xmlns:a16="http://schemas.microsoft.com/office/drawing/2014/main" id="{5E428601-813F-AB4E-A9E6-17D0B9517F43}"/>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60000" y="1008000"/>
            <a:ext cx="8816239" cy="584775"/>
          </a:xfrm>
          <a:prstGeom prst="rect">
            <a:avLst/>
          </a:prstGeom>
          <a:noFill/>
        </p:spPr>
        <p:txBody>
          <a:bodyPr wrap="square" rtlCol="0">
            <a:spAutoFit/>
          </a:bodyPr>
          <a:lstStyle/>
          <a:p>
            <a:r>
              <a:rPr lang="nl-NL" sz="3200" b="1" dirty="0">
                <a:solidFill>
                  <a:srgbClr val="009999"/>
                </a:solidFill>
              </a:rPr>
              <a:t>Waarom Oog voor Naasten?</a:t>
            </a:r>
          </a:p>
        </p:txBody>
      </p:sp>
      <p:sp>
        <p:nvSpPr>
          <p:cNvPr id="3" name="TextBox 2"/>
          <p:cNvSpPr txBox="1"/>
          <p:nvPr/>
        </p:nvSpPr>
        <p:spPr>
          <a:xfrm>
            <a:off x="900000" y="1800000"/>
            <a:ext cx="7709388" cy="2062103"/>
          </a:xfrm>
          <a:prstGeom prst="rect">
            <a:avLst/>
          </a:prstGeom>
          <a:noFill/>
        </p:spPr>
        <p:txBody>
          <a:bodyPr wrap="square" rtlCol="0">
            <a:spAutoFit/>
          </a:bodyPr>
          <a:lstStyle/>
          <a:p>
            <a:pPr marL="285750" indent="-285750">
              <a:buFont typeface="Arial" panose="020B0604020202020204" pitchFamily="34" charset="0"/>
              <a:buChar char="•"/>
            </a:pPr>
            <a:r>
              <a:rPr lang="nl-NL" sz="1600" dirty="0"/>
              <a:t>Verbetert de </a:t>
            </a:r>
            <a:r>
              <a:rPr lang="nl-NL" sz="1600" dirty="0">
                <a:solidFill>
                  <a:srgbClr val="C00000"/>
                </a:solidFill>
              </a:rPr>
              <a:t>kwaliteit van palliatieve zorg.</a:t>
            </a:r>
          </a:p>
          <a:p>
            <a:endParaRPr lang="nl-NL" sz="1600" dirty="0"/>
          </a:p>
          <a:p>
            <a:pPr marL="285750" indent="-285750">
              <a:buFont typeface="Arial" panose="020B0604020202020204" pitchFamily="34" charset="0"/>
              <a:buChar char="•"/>
            </a:pPr>
            <a:r>
              <a:rPr lang="nl-NL" sz="1600" dirty="0"/>
              <a:t>Zorg voor meer</a:t>
            </a:r>
            <a:r>
              <a:rPr lang="nl-NL" sz="1600" dirty="0">
                <a:solidFill>
                  <a:srgbClr val="C00000"/>
                </a:solidFill>
              </a:rPr>
              <a:t> tevreden patiënten en naasten.</a:t>
            </a:r>
          </a:p>
          <a:p>
            <a:endParaRPr lang="nl-NL" sz="1600" dirty="0"/>
          </a:p>
          <a:p>
            <a:pPr marL="285750" indent="-285750">
              <a:buFont typeface="Arial" panose="020B0604020202020204" pitchFamily="34" charset="0"/>
              <a:buChar char="•"/>
            </a:pPr>
            <a:r>
              <a:rPr lang="nl-NL" sz="1600" dirty="0"/>
              <a:t>Meer </a:t>
            </a:r>
            <a:r>
              <a:rPr lang="nl-NL" sz="1600" dirty="0">
                <a:solidFill>
                  <a:srgbClr val="C00000"/>
                </a:solidFill>
              </a:rPr>
              <a:t>tevreden zorgverleners</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Mogelijk </a:t>
            </a:r>
            <a:r>
              <a:rPr lang="nl-NL" sz="1600" dirty="0">
                <a:solidFill>
                  <a:srgbClr val="C00000"/>
                </a:solidFill>
              </a:rPr>
              <a:t>tijdswinst </a:t>
            </a:r>
            <a:r>
              <a:rPr lang="nl-NL" sz="1600" dirty="0">
                <a:sym typeface="Wingdings" panose="05000000000000000000" pitchFamily="2" charset="2"/>
              </a:rPr>
              <a:t> besparing kosten</a:t>
            </a:r>
            <a:endParaRPr lang="nl-NL" sz="1600" dirty="0"/>
          </a:p>
          <a:p>
            <a:pPr marL="285750" indent="-285750">
              <a:buFont typeface="Arial" panose="020B0604020202020204" pitchFamily="34" charset="0"/>
              <a:buChar char="•"/>
            </a:pPr>
            <a:endParaRPr lang="nl-NL" sz="1600" dirty="0"/>
          </a:p>
        </p:txBody>
      </p:sp>
    </p:spTree>
    <p:extLst>
      <p:ext uri="{BB962C8B-B14F-4D97-AF65-F5344CB8AC3E}">
        <p14:creationId xmlns:p14="http://schemas.microsoft.com/office/powerpoint/2010/main" val="52937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1CE7253-C85A-F343-A777-18769650466B}"/>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C62FD7BB-E643-3248-BFD0-18B1DFB448D9}"/>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13" name="Afbeelding 12">
            <a:extLst>
              <a:ext uri="{FF2B5EF4-FFF2-40B4-BE49-F238E27FC236}">
                <a16:creationId xmlns:a16="http://schemas.microsoft.com/office/drawing/2014/main" id="{A25E1331-669A-8B45-842E-883B95967F03}"/>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60000" y="1008000"/>
            <a:ext cx="7126979" cy="584775"/>
          </a:xfrm>
          <a:prstGeom prst="rect">
            <a:avLst/>
          </a:prstGeom>
          <a:noFill/>
        </p:spPr>
        <p:txBody>
          <a:bodyPr wrap="square" rtlCol="0">
            <a:spAutoFit/>
          </a:bodyPr>
          <a:lstStyle/>
          <a:p>
            <a:r>
              <a:rPr lang="nl-NL" sz="3200" b="1" dirty="0">
                <a:solidFill>
                  <a:srgbClr val="009999"/>
                </a:solidFill>
              </a:rPr>
              <a:t>Wat is minimale voorzorg?</a:t>
            </a:r>
          </a:p>
        </p:txBody>
      </p:sp>
      <p:sp>
        <p:nvSpPr>
          <p:cNvPr id="6" name="TextBox 5">
            <a:extLst>
              <a:ext uri="{FF2B5EF4-FFF2-40B4-BE49-F238E27FC236}">
                <a16:creationId xmlns:a16="http://schemas.microsoft.com/office/drawing/2014/main" id="{B7E7527A-3363-40F2-8768-9D8483324F48}"/>
              </a:ext>
            </a:extLst>
          </p:cNvPr>
          <p:cNvSpPr txBox="1"/>
          <p:nvPr/>
        </p:nvSpPr>
        <p:spPr>
          <a:xfrm>
            <a:off x="900000" y="1800000"/>
            <a:ext cx="8064488" cy="2554545"/>
          </a:xfrm>
          <a:prstGeom prst="rect">
            <a:avLst/>
          </a:prstGeom>
          <a:noFill/>
        </p:spPr>
        <p:txBody>
          <a:bodyPr wrap="square" rtlCol="0">
            <a:spAutoFit/>
          </a:bodyPr>
          <a:lstStyle/>
          <a:p>
            <a:pPr marL="457200" indent="-457200">
              <a:buAutoNum type="arabicPeriod"/>
            </a:pPr>
            <a:r>
              <a:rPr lang="nl-NL" sz="1600" b="1" dirty="0">
                <a:solidFill>
                  <a:srgbClr val="C00000"/>
                </a:solidFill>
              </a:rPr>
              <a:t>Regelmatig vragen: </a:t>
            </a:r>
            <a:br>
              <a:rPr lang="nl-NL" sz="1600" b="1" dirty="0">
                <a:solidFill>
                  <a:srgbClr val="C00000"/>
                </a:solidFill>
              </a:rPr>
            </a:br>
            <a:r>
              <a:rPr lang="nl-NL" sz="1600" b="1" dirty="0">
                <a:solidFill>
                  <a:srgbClr val="C00000"/>
                </a:solidFill>
              </a:rPr>
              <a:t>‘Hoe gaat het met u’? en ‘Wat kan ik voor ú doen?</a:t>
            </a:r>
          </a:p>
          <a:p>
            <a:pPr marL="457200" indent="-457200">
              <a:buAutoNum type="arabicPeriod"/>
            </a:pPr>
            <a:r>
              <a:rPr lang="nl-NL" sz="1600" b="1" dirty="0">
                <a:solidFill>
                  <a:srgbClr val="C00000"/>
                </a:solidFill>
              </a:rPr>
              <a:t>Geven van informatie over: </a:t>
            </a:r>
          </a:p>
          <a:p>
            <a:pPr marL="501650" indent="-488950"/>
            <a:r>
              <a:rPr lang="nl-NL" sz="1600" dirty="0"/>
              <a:t>-	Hoe ‘werkt’ de zorginstelling? Welke faciliteiten zijn er voor naasten beschikbaar?</a:t>
            </a:r>
          </a:p>
          <a:p>
            <a:pPr marL="501650" indent="-488950"/>
            <a:r>
              <a:rPr lang="nl-NL" sz="1600" dirty="0"/>
              <a:t>-	Wat wordt er van naasten verwacht? En wat kunnen naasten van zorgverleners verwachten?</a:t>
            </a:r>
          </a:p>
          <a:p>
            <a:pPr marL="501650" indent="-488950"/>
            <a:r>
              <a:rPr lang="nl-NL" sz="1600" dirty="0"/>
              <a:t>-	Wat is de verwachting over het ziekteverloop en de behandelingen?  </a:t>
            </a:r>
          </a:p>
          <a:p>
            <a:pPr marL="501650" indent="-488950"/>
            <a:r>
              <a:rPr lang="nl-NL" sz="1600" b="1" dirty="0">
                <a:solidFill>
                  <a:srgbClr val="C00000"/>
                </a:solidFill>
              </a:rPr>
              <a:t>3</a:t>
            </a:r>
            <a:r>
              <a:rPr lang="nl-NL" sz="1600" dirty="0">
                <a:solidFill>
                  <a:srgbClr val="C00000"/>
                </a:solidFill>
              </a:rPr>
              <a:t>. 	</a:t>
            </a:r>
            <a:r>
              <a:rPr lang="nl-NL" sz="1600" b="1" dirty="0">
                <a:solidFill>
                  <a:srgbClr val="C00000"/>
                </a:solidFill>
              </a:rPr>
              <a:t>Vertellen wat er voor de patiënt allemaal gedaan wordt en waarom.</a:t>
            </a:r>
            <a:endParaRPr lang="nl-NL" sz="1600" dirty="0"/>
          </a:p>
          <a:p>
            <a:pPr marL="501650" indent="-488950"/>
            <a:r>
              <a:rPr lang="nl-NL" sz="1600" b="1" dirty="0">
                <a:solidFill>
                  <a:srgbClr val="C00000"/>
                </a:solidFill>
              </a:rPr>
              <a:t>4</a:t>
            </a:r>
            <a:r>
              <a:rPr lang="nl-NL" sz="1600" dirty="0"/>
              <a:t>. 	</a:t>
            </a:r>
            <a:r>
              <a:rPr lang="nl-NL" sz="1600" b="1" dirty="0">
                <a:solidFill>
                  <a:srgbClr val="C00000"/>
                </a:solidFill>
              </a:rPr>
              <a:t>Nadrukkelijk vragen: </a:t>
            </a:r>
            <a:br>
              <a:rPr lang="nl-NL" sz="1600" b="1" dirty="0">
                <a:solidFill>
                  <a:srgbClr val="C00000"/>
                </a:solidFill>
              </a:rPr>
            </a:br>
            <a:r>
              <a:rPr lang="nl-NL" sz="1600" b="1" dirty="0">
                <a:solidFill>
                  <a:srgbClr val="C00000"/>
                </a:solidFill>
              </a:rPr>
              <a:t>Is alles duidelijk? Is er behoefte aan aanvullende ondersteuning?</a:t>
            </a:r>
            <a:endParaRPr lang="nl-NL" sz="1600" dirty="0"/>
          </a:p>
        </p:txBody>
      </p:sp>
    </p:spTree>
    <p:extLst>
      <p:ext uri="{BB962C8B-B14F-4D97-AF65-F5344CB8AC3E}">
        <p14:creationId xmlns:p14="http://schemas.microsoft.com/office/powerpoint/2010/main" val="191125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D4106BB-6DE4-8447-A025-EF100B68CDB6}"/>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A00B4D05-5989-4845-B8D4-84BC08D41EDB}"/>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13" name="Afbeelding 12">
            <a:extLst>
              <a:ext uri="{FF2B5EF4-FFF2-40B4-BE49-F238E27FC236}">
                <a16:creationId xmlns:a16="http://schemas.microsoft.com/office/drawing/2014/main" id="{4D490E74-09E4-CA40-BD91-4EF1E8672183}"/>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60000" y="1008000"/>
            <a:ext cx="7126979" cy="584775"/>
          </a:xfrm>
          <a:prstGeom prst="rect">
            <a:avLst/>
          </a:prstGeom>
          <a:noFill/>
        </p:spPr>
        <p:txBody>
          <a:bodyPr wrap="square" rtlCol="0">
            <a:spAutoFit/>
          </a:bodyPr>
          <a:lstStyle/>
          <a:p>
            <a:r>
              <a:rPr lang="nl-NL" sz="3200" b="1" dirty="0">
                <a:solidFill>
                  <a:srgbClr val="009999"/>
                </a:solidFill>
              </a:rPr>
              <a:t>Wat is minimale nazorg?</a:t>
            </a:r>
          </a:p>
        </p:txBody>
      </p:sp>
      <p:sp>
        <p:nvSpPr>
          <p:cNvPr id="6" name="TextBox 5">
            <a:extLst>
              <a:ext uri="{FF2B5EF4-FFF2-40B4-BE49-F238E27FC236}">
                <a16:creationId xmlns:a16="http://schemas.microsoft.com/office/drawing/2014/main" id="{B7E7527A-3363-40F2-8768-9D8483324F48}"/>
              </a:ext>
            </a:extLst>
          </p:cNvPr>
          <p:cNvSpPr txBox="1"/>
          <p:nvPr/>
        </p:nvSpPr>
        <p:spPr>
          <a:xfrm>
            <a:off x="900000" y="1800000"/>
            <a:ext cx="7560840" cy="2554545"/>
          </a:xfrm>
          <a:prstGeom prst="rect">
            <a:avLst/>
          </a:prstGeom>
          <a:noFill/>
        </p:spPr>
        <p:txBody>
          <a:bodyPr wrap="square" rtlCol="0">
            <a:spAutoFit/>
          </a:bodyPr>
          <a:lstStyle/>
          <a:p>
            <a:pPr marL="457200" indent="-457200">
              <a:buAutoNum type="arabicPeriod"/>
            </a:pPr>
            <a:r>
              <a:rPr lang="en-GB" sz="1600" b="1" dirty="0" err="1">
                <a:solidFill>
                  <a:srgbClr val="C00000"/>
                </a:solidFill>
              </a:rPr>
              <a:t>Telefonisch</a:t>
            </a:r>
            <a:r>
              <a:rPr lang="en-GB" sz="1600" b="1" dirty="0">
                <a:solidFill>
                  <a:srgbClr val="C00000"/>
                </a:solidFill>
              </a:rPr>
              <a:t> contact in de </a:t>
            </a:r>
            <a:r>
              <a:rPr lang="en-GB" sz="1600" b="1" dirty="0" err="1">
                <a:solidFill>
                  <a:srgbClr val="C00000"/>
                </a:solidFill>
              </a:rPr>
              <a:t>tweede</a:t>
            </a:r>
            <a:r>
              <a:rPr lang="en-GB" sz="1600" b="1" dirty="0">
                <a:solidFill>
                  <a:srgbClr val="C00000"/>
                </a:solidFill>
              </a:rPr>
              <a:t> week </a:t>
            </a:r>
            <a:r>
              <a:rPr lang="en-GB" sz="1600" b="1" dirty="0" err="1">
                <a:solidFill>
                  <a:srgbClr val="C00000"/>
                </a:solidFill>
              </a:rPr>
              <a:t>na</a:t>
            </a:r>
            <a:r>
              <a:rPr lang="en-GB" sz="1600" b="1" dirty="0">
                <a:solidFill>
                  <a:srgbClr val="C00000"/>
                </a:solidFill>
              </a:rPr>
              <a:t> </a:t>
            </a:r>
            <a:r>
              <a:rPr lang="en-GB" sz="1600" b="1" dirty="0" err="1">
                <a:solidFill>
                  <a:srgbClr val="C00000"/>
                </a:solidFill>
              </a:rPr>
              <a:t>overlijden</a:t>
            </a:r>
            <a:r>
              <a:rPr lang="en-GB" sz="1600" b="1" dirty="0">
                <a:solidFill>
                  <a:srgbClr val="C00000"/>
                </a:solidFill>
              </a:rPr>
              <a:t>.</a:t>
            </a:r>
          </a:p>
          <a:p>
            <a:r>
              <a:rPr lang="en-GB" sz="1600" dirty="0">
                <a:sym typeface="Wingdings" panose="05000000000000000000" pitchFamily="2" charset="2"/>
              </a:rPr>
              <a:t> door </a:t>
            </a:r>
            <a:r>
              <a:rPr lang="en-GB" sz="1600" dirty="0" err="1">
                <a:sym typeface="Wingdings" panose="05000000000000000000" pitchFamily="2" charset="2"/>
              </a:rPr>
              <a:t>meeste</a:t>
            </a:r>
            <a:r>
              <a:rPr lang="en-GB" sz="1600" dirty="0">
                <a:sym typeface="Wingdings" panose="05000000000000000000" pitchFamily="2" charset="2"/>
              </a:rPr>
              <a:t> </a:t>
            </a:r>
            <a:r>
              <a:rPr lang="en-GB" sz="1600" dirty="0" err="1">
                <a:sym typeface="Wingdings" panose="05000000000000000000" pitchFamily="2" charset="2"/>
              </a:rPr>
              <a:t>betrokken</a:t>
            </a:r>
            <a:r>
              <a:rPr lang="en-GB" sz="1600" dirty="0">
                <a:sym typeface="Wingdings" panose="05000000000000000000" pitchFamily="2" charset="2"/>
              </a:rPr>
              <a:t> </a:t>
            </a:r>
            <a:r>
              <a:rPr lang="en-GB" sz="1600" dirty="0" err="1">
                <a:sym typeface="Wingdings" panose="05000000000000000000" pitchFamily="2" charset="2"/>
              </a:rPr>
              <a:t>zorgverlener</a:t>
            </a:r>
            <a:r>
              <a:rPr lang="en-GB" sz="1600" dirty="0">
                <a:sym typeface="Wingdings" panose="05000000000000000000" pitchFamily="2" charset="2"/>
              </a:rPr>
              <a:t> (stem </a:t>
            </a:r>
            <a:r>
              <a:rPr lang="en-GB" sz="1600" dirty="0" err="1">
                <a:sym typeface="Wingdings" panose="05000000000000000000" pitchFamily="2" charset="2"/>
              </a:rPr>
              <a:t>dit</a:t>
            </a:r>
            <a:r>
              <a:rPr lang="en-GB" sz="1600" dirty="0">
                <a:sym typeface="Wingdings" panose="05000000000000000000" pitchFamily="2" charset="2"/>
              </a:rPr>
              <a:t> </a:t>
            </a:r>
            <a:r>
              <a:rPr lang="en-GB" sz="1600" dirty="0" err="1">
                <a:sym typeface="Wingdings" panose="05000000000000000000" pitchFamily="2" charset="2"/>
              </a:rPr>
              <a:t>onderling</a:t>
            </a:r>
            <a:r>
              <a:rPr lang="en-GB" sz="1600" dirty="0">
                <a:sym typeface="Wingdings" panose="05000000000000000000" pitchFamily="2" charset="2"/>
              </a:rPr>
              <a:t> </a:t>
            </a:r>
            <a:r>
              <a:rPr lang="en-GB" sz="1600" dirty="0" err="1">
                <a:sym typeface="Wingdings" panose="05000000000000000000" pitchFamily="2" charset="2"/>
              </a:rPr>
              <a:t>af</a:t>
            </a:r>
            <a:r>
              <a:rPr lang="en-GB" sz="1600" dirty="0">
                <a:sym typeface="Wingdings" panose="05000000000000000000" pitchFamily="2" charset="2"/>
              </a:rPr>
              <a:t>!)</a:t>
            </a:r>
            <a:endParaRPr lang="en-GB" sz="1600" dirty="0"/>
          </a:p>
          <a:p>
            <a:endParaRPr lang="en-GB" sz="1600" dirty="0"/>
          </a:p>
          <a:p>
            <a:r>
              <a:rPr lang="en-GB" sz="1600" b="1" dirty="0">
                <a:solidFill>
                  <a:srgbClr val="C00000"/>
                </a:solidFill>
              </a:rPr>
              <a:t>2</a:t>
            </a:r>
            <a:r>
              <a:rPr lang="en-GB" sz="1600" b="1" dirty="0"/>
              <a:t>. </a:t>
            </a:r>
            <a:r>
              <a:rPr lang="en-GB" sz="1600" b="1" dirty="0">
                <a:solidFill>
                  <a:srgbClr val="C00000"/>
                </a:solidFill>
              </a:rPr>
              <a:t>(</a:t>
            </a:r>
            <a:r>
              <a:rPr lang="en-GB" sz="1600" b="1" dirty="0" err="1">
                <a:solidFill>
                  <a:srgbClr val="C00000"/>
                </a:solidFill>
              </a:rPr>
              <a:t>Telefonisch</a:t>
            </a:r>
            <a:r>
              <a:rPr lang="en-GB" sz="1600" b="1" dirty="0">
                <a:solidFill>
                  <a:srgbClr val="C00000"/>
                </a:solidFill>
              </a:rPr>
              <a:t>)</a:t>
            </a:r>
            <a:r>
              <a:rPr lang="en-GB" sz="1600" b="1" dirty="0"/>
              <a:t> </a:t>
            </a:r>
            <a:r>
              <a:rPr lang="en-GB" sz="1600" b="1" dirty="0" err="1">
                <a:solidFill>
                  <a:srgbClr val="C00000"/>
                </a:solidFill>
              </a:rPr>
              <a:t>nazorggesprek</a:t>
            </a:r>
            <a:r>
              <a:rPr lang="en-GB" sz="1600" b="1" dirty="0">
                <a:solidFill>
                  <a:srgbClr val="C00000"/>
                </a:solidFill>
              </a:rPr>
              <a:t>. </a:t>
            </a:r>
          </a:p>
          <a:p>
            <a:r>
              <a:rPr lang="en-GB" sz="1600" dirty="0">
                <a:sym typeface="Wingdings" panose="05000000000000000000" pitchFamily="2" charset="2"/>
              </a:rPr>
              <a:t></a:t>
            </a:r>
            <a:r>
              <a:rPr lang="en-GB" sz="1600" dirty="0" err="1"/>
              <a:t>Zie</a:t>
            </a:r>
            <a:r>
              <a:rPr lang="en-GB" sz="1600" dirty="0"/>
              <a:t> de </a:t>
            </a:r>
            <a:r>
              <a:rPr lang="en-GB" sz="1600" dirty="0" err="1"/>
              <a:t>handreiking</a:t>
            </a:r>
            <a:r>
              <a:rPr lang="en-GB" sz="1600" dirty="0"/>
              <a:t> </a:t>
            </a:r>
            <a:r>
              <a:rPr lang="en-GB" sz="1600" dirty="0" err="1"/>
              <a:t>voor</a:t>
            </a:r>
            <a:r>
              <a:rPr lang="en-GB" sz="1600" dirty="0"/>
              <a:t> hoe </a:t>
            </a:r>
            <a:r>
              <a:rPr lang="en-GB" sz="1600" dirty="0" err="1"/>
              <a:t>een</a:t>
            </a:r>
            <a:r>
              <a:rPr lang="en-GB" sz="1600" dirty="0"/>
              <a:t> </a:t>
            </a:r>
            <a:r>
              <a:rPr lang="en-GB" sz="1600" dirty="0" err="1"/>
              <a:t>dergelijk</a:t>
            </a:r>
            <a:r>
              <a:rPr lang="en-GB" sz="1600" dirty="0"/>
              <a:t> </a:t>
            </a:r>
            <a:r>
              <a:rPr lang="en-GB" sz="1600" dirty="0" err="1"/>
              <a:t>gesprek</a:t>
            </a:r>
            <a:r>
              <a:rPr lang="en-GB" sz="1600" dirty="0"/>
              <a:t> </a:t>
            </a:r>
            <a:r>
              <a:rPr lang="en-GB" sz="1600" dirty="0" err="1"/>
              <a:t>kan</a:t>
            </a:r>
            <a:r>
              <a:rPr lang="en-GB" sz="1600" dirty="0"/>
              <a:t> </a:t>
            </a:r>
            <a:r>
              <a:rPr lang="en-GB" sz="1600" dirty="0" err="1"/>
              <a:t>verlopen</a:t>
            </a:r>
            <a:r>
              <a:rPr lang="en-GB" sz="1600" dirty="0"/>
              <a:t>.</a:t>
            </a:r>
          </a:p>
          <a:p>
            <a:endParaRPr lang="en-GB" sz="1600" dirty="0"/>
          </a:p>
          <a:p>
            <a:r>
              <a:rPr lang="en-GB" sz="1600" b="1" dirty="0">
                <a:solidFill>
                  <a:srgbClr val="C00000"/>
                </a:solidFill>
              </a:rPr>
              <a:t>3</a:t>
            </a:r>
            <a:r>
              <a:rPr lang="en-GB" sz="1600" dirty="0"/>
              <a:t>. </a:t>
            </a:r>
            <a:r>
              <a:rPr lang="en-GB" sz="1600" b="1" dirty="0" err="1">
                <a:solidFill>
                  <a:srgbClr val="C00000"/>
                </a:solidFill>
              </a:rPr>
              <a:t>Informatieverstrekking</a:t>
            </a:r>
            <a:r>
              <a:rPr lang="en-GB" sz="1600" b="1" dirty="0">
                <a:solidFill>
                  <a:srgbClr val="C00000"/>
                </a:solidFill>
              </a:rPr>
              <a:t> over het </a:t>
            </a:r>
            <a:r>
              <a:rPr lang="en-GB" sz="1600" b="1" dirty="0" err="1">
                <a:solidFill>
                  <a:srgbClr val="C00000"/>
                </a:solidFill>
              </a:rPr>
              <a:t>rouwproces</a:t>
            </a:r>
            <a:r>
              <a:rPr lang="en-GB" sz="1600" b="1" dirty="0">
                <a:solidFill>
                  <a:srgbClr val="C00000"/>
                </a:solidFill>
              </a:rPr>
              <a:t> </a:t>
            </a:r>
            <a:r>
              <a:rPr lang="en-GB" sz="1600" b="1" dirty="0" err="1">
                <a:solidFill>
                  <a:srgbClr val="C00000"/>
                </a:solidFill>
              </a:rPr>
              <a:t>en</a:t>
            </a:r>
            <a:r>
              <a:rPr lang="en-GB" sz="1600" b="1" dirty="0">
                <a:solidFill>
                  <a:srgbClr val="C00000"/>
                </a:solidFill>
              </a:rPr>
              <a:t> </a:t>
            </a:r>
            <a:r>
              <a:rPr lang="en-GB" sz="1600" b="1" dirty="0" err="1">
                <a:solidFill>
                  <a:srgbClr val="C00000"/>
                </a:solidFill>
              </a:rPr>
              <a:t>mogelijkheden</a:t>
            </a:r>
            <a:r>
              <a:rPr lang="en-GB" sz="1600" b="1" dirty="0">
                <a:solidFill>
                  <a:srgbClr val="C00000"/>
                </a:solidFill>
              </a:rPr>
              <a:t> </a:t>
            </a:r>
            <a:r>
              <a:rPr lang="en-GB" sz="1600" b="1" dirty="0" err="1">
                <a:solidFill>
                  <a:srgbClr val="C00000"/>
                </a:solidFill>
              </a:rPr>
              <a:t>voor</a:t>
            </a:r>
            <a:r>
              <a:rPr lang="en-GB" sz="1600" b="1" dirty="0">
                <a:solidFill>
                  <a:srgbClr val="C00000"/>
                </a:solidFill>
              </a:rPr>
              <a:t> </a:t>
            </a:r>
            <a:r>
              <a:rPr lang="en-GB" sz="1600" b="1" dirty="0" err="1">
                <a:solidFill>
                  <a:srgbClr val="C00000"/>
                </a:solidFill>
              </a:rPr>
              <a:t>aanvullende</a:t>
            </a:r>
            <a:r>
              <a:rPr lang="en-GB" sz="1600" b="1" dirty="0">
                <a:solidFill>
                  <a:srgbClr val="C00000"/>
                </a:solidFill>
              </a:rPr>
              <a:t> </a:t>
            </a:r>
            <a:r>
              <a:rPr lang="en-GB" sz="1600" b="1" dirty="0" err="1">
                <a:solidFill>
                  <a:srgbClr val="C00000"/>
                </a:solidFill>
              </a:rPr>
              <a:t>ondersteuning</a:t>
            </a:r>
            <a:r>
              <a:rPr lang="en-GB" sz="1600" b="1" dirty="0">
                <a:solidFill>
                  <a:srgbClr val="C00000"/>
                </a:solidFill>
              </a:rPr>
              <a:t>. </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41932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BA382F6-86E5-5944-B018-6FEC3A345F80}"/>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C4D59C9-0F59-864D-A1BF-74DBF4B6AF02}"/>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9" name="Afbeelding 8">
            <a:extLst>
              <a:ext uri="{FF2B5EF4-FFF2-40B4-BE49-F238E27FC236}">
                <a16:creationId xmlns:a16="http://schemas.microsoft.com/office/drawing/2014/main" id="{A4595935-3F9E-D640-9736-B67BCABBAE12}"/>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98640" y="5124748"/>
            <a:ext cx="7992888" cy="830997"/>
          </a:xfrm>
          <a:prstGeom prst="rect">
            <a:avLst/>
          </a:prstGeom>
          <a:noFill/>
        </p:spPr>
        <p:txBody>
          <a:bodyPr wrap="square" rtlCol="0">
            <a:spAutoFit/>
          </a:bodyPr>
          <a:lstStyle/>
          <a:p>
            <a:pPr lvl="0"/>
            <a:r>
              <a:rPr lang="nl-NL" sz="1600" b="1" u="sng" dirty="0">
                <a:solidFill>
                  <a:srgbClr val="C00000"/>
                </a:solidFill>
              </a:rPr>
              <a:t>Vraag aan de aanwezigen</a:t>
            </a:r>
            <a:r>
              <a:rPr lang="nl-NL" sz="1600" b="1" dirty="0">
                <a:solidFill>
                  <a:srgbClr val="C00000"/>
                </a:solidFill>
              </a:rPr>
              <a:t>:</a:t>
            </a:r>
          </a:p>
          <a:p>
            <a:pPr lvl="0"/>
            <a:r>
              <a:rPr lang="nl-NL" sz="1600" b="1" dirty="0"/>
              <a:t>Is de informatie duidelijk? </a:t>
            </a:r>
          </a:p>
          <a:p>
            <a:pPr lvl="0"/>
            <a:r>
              <a:rPr lang="nl-NL" sz="1600" b="1" dirty="0"/>
              <a:t>Welke aanvullende informatie kunnen wij zelf toevoegen aan de informatiemap?</a:t>
            </a:r>
          </a:p>
        </p:txBody>
      </p:sp>
      <p:sp>
        <p:nvSpPr>
          <p:cNvPr id="3" name="TextBox 2"/>
          <p:cNvSpPr txBox="1"/>
          <p:nvPr/>
        </p:nvSpPr>
        <p:spPr>
          <a:xfrm>
            <a:off x="367738" y="832356"/>
            <a:ext cx="8511162" cy="584775"/>
          </a:xfrm>
          <a:prstGeom prst="rect">
            <a:avLst/>
          </a:prstGeom>
          <a:noFill/>
        </p:spPr>
        <p:txBody>
          <a:bodyPr wrap="square" rtlCol="0">
            <a:spAutoFit/>
          </a:bodyPr>
          <a:lstStyle/>
          <a:p>
            <a:r>
              <a:rPr lang="nl-NL" sz="3200" b="1" dirty="0">
                <a:solidFill>
                  <a:srgbClr val="009999"/>
                </a:solidFill>
              </a:rPr>
              <a:t>Wat is de ‘Oog voor Naasten-methodiek? </a:t>
            </a:r>
          </a:p>
        </p:txBody>
      </p:sp>
      <p:pic>
        <p:nvPicPr>
          <p:cNvPr id="5" name="Picture 4">
            <a:extLst>
              <a:ext uri="{FF2B5EF4-FFF2-40B4-BE49-F238E27FC236}">
                <a16:creationId xmlns:a16="http://schemas.microsoft.com/office/drawing/2014/main" id="{9AEF317D-3785-47A4-830B-420EA7765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762" y="1535489"/>
            <a:ext cx="5688632" cy="3470901"/>
          </a:xfrm>
          <a:prstGeom prst="rect">
            <a:avLst/>
          </a:prstGeom>
        </p:spPr>
      </p:pic>
    </p:spTree>
    <p:extLst>
      <p:ext uri="{BB962C8B-B14F-4D97-AF65-F5344CB8AC3E}">
        <p14:creationId xmlns:p14="http://schemas.microsoft.com/office/powerpoint/2010/main" val="188476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69E256C9-A0D0-574C-BF45-223BD1480973}"/>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FD6B0A25-97E2-294C-8324-2D6D0A5357C2}"/>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9" name="Afbeelding 8">
            <a:extLst>
              <a:ext uri="{FF2B5EF4-FFF2-40B4-BE49-F238E27FC236}">
                <a16:creationId xmlns:a16="http://schemas.microsoft.com/office/drawing/2014/main" id="{9A5515D0-6F28-B244-9C50-F3BCD51D6E38}"/>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900000" y="1800000"/>
            <a:ext cx="7992888" cy="3378169"/>
          </a:xfrm>
          <a:prstGeom prst="rect">
            <a:avLst/>
          </a:prstGeom>
          <a:noFill/>
        </p:spPr>
        <p:txBody>
          <a:bodyPr wrap="square" rtlCol="0">
            <a:spAutoFit/>
          </a:bodyPr>
          <a:lstStyle/>
          <a:p>
            <a:pPr marL="342900" indent="-342900">
              <a:lnSpc>
                <a:spcPct val="150000"/>
              </a:lnSpc>
              <a:buFontTx/>
              <a:buChar char="-"/>
            </a:pPr>
            <a:r>
              <a:rPr lang="nl-NL" sz="1600" b="1" dirty="0">
                <a:solidFill>
                  <a:srgbClr val="C00000"/>
                </a:solidFill>
              </a:rPr>
              <a:t>Goed kunnen luisteren.</a:t>
            </a:r>
          </a:p>
          <a:p>
            <a:pPr marL="342900" indent="-342900">
              <a:lnSpc>
                <a:spcPct val="150000"/>
              </a:lnSpc>
              <a:buFontTx/>
              <a:buChar char="-"/>
            </a:pPr>
            <a:r>
              <a:rPr lang="nl-NL" sz="1600" b="1" dirty="0">
                <a:solidFill>
                  <a:srgbClr val="C00000"/>
                </a:solidFill>
              </a:rPr>
              <a:t>Om kunnen gaan met verdriet van naasten.</a:t>
            </a:r>
          </a:p>
          <a:p>
            <a:pPr marL="342900" indent="-342900">
              <a:lnSpc>
                <a:spcPct val="150000"/>
              </a:lnSpc>
              <a:buFontTx/>
              <a:buChar char="-"/>
            </a:pPr>
            <a:r>
              <a:rPr lang="nl-NL" sz="1600" b="1" dirty="0">
                <a:solidFill>
                  <a:srgbClr val="C00000"/>
                </a:solidFill>
              </a:rPr>
              <a:t>Kennis over waar naasten met aanvullende behoeften aan ondersteuning </a:t>
            </a:r>
            <a:br>
              <a:rPr lang="nl-NL" sz="1600" b="1" dirty="0">
                <a:solidFill>
                  <a:srgbClr val="C00000"/>
                </a:solidFill>
              </a:rPr>
            </a:br>
            <a:r>
              <a:rPr lang="nl-NL" sz="1600" b="1" dirty="0">
                <a:solidFill>
                  <a:srgbClr val="C00000"/>
                </a:solidFill>
              </a:rPr>
              <a:t>naar door verwezen kunnen worden.</a:t>
            </a:r>
          </a:p>
          <a:p>
            <a:pPr marL="342900" indent="-342900">
              <a:lnSpc>
                <a:spcPct val="150000"/>
              </a:lnSpc>
              <a:buFontTx/>
              <a:buChar char="-"/>
            </a:pPr>
            <a:r>
              <a:rPr lang="nl-NL" sz="1600" b="1" dirty="0">
                <a:solidFill>
                  <a:srgbClr val="C00000"/>
                </a:solidFill>
              </a:rPr>
              <a:t>Goede onderlinge samenwerkingen en duidelijke afspraken rond de taakverdeling.</a:t>
            </a:r>
          </a:p>
          <a:p>
            <a:pPr marL="342900" indent="-342900">
              <a:lnSpc>
                <a:spcPct val="150000"/>
              </a:lnSpc>
              <a:buFontTx/>
              <a:buChar char="-"/>
            </a:pPr>
            <a:r>
              <a:rPr lang="nl-NL" sz="1600" b="1" dirty="0">
                <a:solidFill>
                  <a:srgbClr val="C00000"/>
                </a:solidFill>
              </a:rPr>
              <a:t>Steun van collega’s! </a:t>
            </a:r>
          </a:p>
          <a:p>
            <a:pPr marL="342900" indent="-342900">
              <a:lnSpc>
                <a:spcPct val="150000"/>
              </a:lnSpc>
              <a:buFontTx/>
              <a:buChar char="-"/>
            </a:pPr>
            <a:r>
              <a:rPr lang="nl-NL" sz="1600" b="1" dirty="0">
                <a:solidFill>
                  <a:srgbClr val="C00000"/>
                </a:solidFill>
              </a:rPr>
              <a:t>Mogelijkheid om met elkaar mee te kijken, na te praten en te overleggen.</a:t>
            </a:r>
          </a:p>
          <a:p>
            <a:pPr marL="342900" indent="-342900">
              <a:lnSpc>
                <a:spcPct val="150000"/>
              </a:lnSpc>
              <a:buFontTx/>
              <a:buChar char="-"/>
            </a:pPr>
            <a:r>
              <a:rPr lang="nl-NL" sz="1600" b="1" dirty="0">
                <a:solidFill>
                  <a:srgbClr val="C00000"/>
                </a:solidFill>
              </a:rPr>
              <a:t>Mogelijkheid om aan te kunnen geven dat het geven van voor- en nazorg </a:t>
            </a:r>
            <a:br>
              <a:rPr lang="nl-NL" sz="1600" b="1" dirty="0">
                <a:solidFill>
                  <a:srgbClr val="C00000"/>
                </a:solidFill>
              </a:rPr>
            </a:br>
            <a:r>
              <a:rPr lang="nl-NL" sz="1600" b="1" dirty="0">
                <a:solidFill>
                  <a:srgbClr val="C00000"/>
                </a:solidFill>
              </a:rPr>
              <a:t>als lastig wordt ervaren.</a:t>
            </a:r>
            <a:endParaRPr lang="nl-NL" sz="1600" dirty="0"/>
          </a:p>
        </p:txBody>
      </p:sp>
      <p:sp>
        <p:nvSpPr>
          <p:cNvPr id="3" name="TextBox 2"/>
          <p:cNvSpPr txBox="1"/>
          <p:nvPr/>
        </p:nvSpPr>
        <p:spPr>
          <a:xfrm>
            <a:off x="360000" y="1008000"/>
            <a:ext cx="8511162" cy="584775"/>
          </a:xfrm>
          <a:prstGeom prst="rect">
            <a:avLst/>
          </a:prstGeom>
          <a:noFill/>
        </p:spPr>
        <p:txBody>
          <a:bodyPr wrap="square" rtlCol="0">
            <a:spAutoFit/>
          </a:bodyPr>
          <a:lstStyle/>
          <a:p>
            <a:r>
              <a:rPr lang="nl-NL" sz="3200" b="1" dirty="0">
                <a:solidFill>
                  <a:srgbClr val="009999"/>
                </a:solidFill>
              </a:rPr>
              <a:t>Wat hebben zorgverleners nog meer nodig? </a:t>
            </a:r>
          </a:p>
        </p:txBody>
      </p:sp>
    </p:spTree>
    <p:extLst>
      <p:ext uri="{BB962C8B-B14F-4D97-AF65-F5344CB8AC3E}">
        <p14:creationId xmlns:p14="http://schemas.microsoft.com/office/powerpoint/2010/main" val="50789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B91FC3E-F23E-CC48-9777-FFBBCE3B341A}"/>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27F9534B-8AE3-7B44-88BC-7D21752ECEE9}"/>
              </a:ext>
            </a:extLst>
          </p:cNvPr>
          <p:cNvPicPr>
            <a:picLocks noChangeAspect="1"/>
          </p:cNvPicPr>
          <p:nvPr/>
        </p:nvPicPr>
        <p:blipFill>
          <a:blip r:embed="rId3"/>
          <a:stretch>
            <a:fillRect/>
          </a:stretch>
        </p:blipFill>
        <p:spPr>
          <a:xfrm>
            <a:off x="5176788" y="6021288"/>
            <a:ext cx="3967212" cy="510800"/>
          </a:xfrm>
          <a:prstGeom prst="rect">
            <a:avLst/>
          </a:prstGeom>
        </p:spPr>
      </p:pic>
      <p:pic>
        <p:nvPicPr>
          <p:cNvPr id="9" name="Afbeelding 8">
            <a:extLst>
              <a:ext uri="{FF2B5EF4-FFF2-40B4-BE49-F238E27FC236}">
                <a16:creationId xmlns:a16="http://schemas.microsoft.com/office/drawing/2014/main" id="{A8A585BC-8E8E-4C45-8BF8-A4AC601F19AD}"/>
              </a:ext>
            </a:extLst>
          </p:cNvPr>
          <p:cNvPicPr>
            <a:picLocks noChangeAspect="1"/>
          </p:cNvPicPr>
          <p:nvPr/>
        </p:nvPicPr>
        <p:blipFill>
          <a:blip r:embed="rId4"/>
          <a:stretch>
            <a:fillRect/>
          </a:stretch>
        </p:blipFill>
        <p:spPr>
          <a:xfrm>
            <a:off x="6012160" y="218168"/>
            <a:ext cx="2866740" cy="906576"/>
          </a:xfrm>
          <a:prstGeom prst="rect">
            <a:avLst/>
          </a:prstGeom>
        </p:spPr>
      </p:pic>
      <p:sp>
        <p:nvSpPr>
          <p:cNvPr id="2" name="TextBox 1"/>
          <p:cNvSpPr txBox="1"/>
          <p:nvPr/>
        </p:nvSpPr>
        <p:spPr>
          <a:xfrm>
            <a:off x="323528" y="1658744"/>
            <a:ext cx="7992888" cy="830997"/>
          </a:xfrm>
          <a:prstGeom prst="rect">
            <a:avLst/>
          </a:prstGeom>
          <a:noFill/>
        </p:spPr>
        <p:txBody>
          <a:bodyPr wrap="square" rtlCol="0">
            <a:spAutoFit/>
          </a:bodyPr>
          <a:lstStyle/>
          <a:p>
            <a:pPr lvl="1"/>
            <a:br>
              <a:rPr lang="nl-NL" sz="1600" b="1"/>
            </a:br>
            <a:endParaRPr lang="en-GB" sz="1600"/>
          </a:p>
          <a:p>
            <a:endParaRPr lang="en-GB" sz="1600"/>
          </a:p>
        </p:txBody>
      </p:sp>
      <p:sp>
        <p:nvSpPr>
          <p:cNvPr id="3" name="TextBox 2"/>
          <p:cNvSpPr txBox="1"/>
          <p:nvPr/>
        </p:nvSpPr>
        <p:spPr>
          <a:xfrm>
            <a:off x="360000" y="1008000"/>
            <a:ext cx="8511162" cy="646331"/>
          </a:xfrm>
          <a:prstGeom prst="rect">
            <a:avLst/>
          </a:prstGeom>
          <a:noFill/>
        </p:spPr>
        <p:txBody>
          <a:bodyPr wrap="square" rtlCol="0">
            <a:spAutoFit/>
          </a:bodyPr>
          <a:lstStyle/>
          <a:p>
            <a:r>
              <a:rPr lang="nl-NL" sz="3600" b="1" dirty="0">
                <a:solidFill>
                  <a:srgbClr val="009999"/>
                </a:solidFill>
              </a:rPr>
              <a:t>Voorstel voor implementatiedoelen</a:t>
            </a:r>
          </a:p>
        </p:txBody>
      </p:sp>
    </p:spTree>
    <p:extLst>
      <p:ext uri="{BB962C8B-B14F-4D97-AF65-F5344CB8AC3E}">
        <p14:creationId xmlns:p14="http://schemas.microsoft.com/office/powerpoint/2010/main" val="13559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6F18C8-0D49-474B-AC99-28B64D2541CC}"/>
              </a:ext>
            </a:extLst>
          </p:cNvPr>
          <p:cNvPicPr>
            <a:picLocks noChangeAspect="1"/>
          </p:cNvPicPr>
          <p:nvPr/>
        </p:nvPicPr>
        <p:blipFill>
          <a:blip r:embed="rId3"/>
          <a:stretch>
            <a:fillRect/>
          </a:stretch>
        </p:blipFill>
        <p:spPr>
          <a:xfrm>
            <a:off x="645236" y="2113534"/>
            <a:ext cx="7853527" cy="1478803"/>
          </a:xfrm>
          <a:prstGeom prst="rect">
            <a:avLst/>
          </a:prstGeom>
        </p:spPr>
      </p:pic>
      <p:sp>
        <p:nvSpPr>
          <p:cNvPr id="10" name="Rechthoek 9">
            <a:extLst>
              <a:ext uri="{FF2B5EF4-FFF2-40B4-BE49-F238E27FC236}">
                <a16:creationId xmlns:a16="http://schemas.microsoft.com/office/drawing/2014/main" id="{2000012C-BA85-F84A-ACE9-87BE00DBFF22}"/>
              </a:ext>
            </a:extLst>
          </p:cNvPr>
          <p:cNvSpPr/>
          <p:nvPr/>
        </p:nvSpPr>
        <p:spPr>
          <a:xfrm>
            <a:off x="-10547" y="-17580"/>
            <a:ext cx="9154547" cy="6858000"/>
          </a:xfrm>
          <a:prstGeom prst="rect">
            <a:avLst/>
          </a:prstGeom>
          <a:gradFill>
            <a:gsLst>
              <a:gs pos="0">
                <a:srgbClr val="009999"/>
              </a:gs>
              <a:gs pos="100000">
                <a:srgbClr val="009999">
                  <a:alpha val="70000"/>
                </a:srgbClr>
              </a:gs>
              <a:gs pos="97000">
                <a:srgbClr val="009999">
                  <a:alpha val="14000"/>
                </a:srgbClr>
              </a:gs>
              <a:gs pos="3000">
                <a:srgbClr val="009999">
                  <a:alpha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713FA1E8-F969-8E4E-A893-CFC7F1410688}"/>
              </a:ext>
            </a:extLst>
          </p:cNvPr>
          <p:cNvPicPr>
            <a:picLocks noChangeAspect="1"/>
          </p:cNvPicPr>
          <p:nvPr/>
        </p:nvPicPr>
        <p:blipFill>
          <a:blip r:embed="rId4"/>
          <a:stretch>
            <a:fillRect/>
          </a:stretch>
        </p:blipFill>
        <p:spPr>
          <a:xfrm>
            <a:off x="5176788" y="6021288"/>
            <a:ext cx="3967212" cy="510800"/>
          </a:xfrm>
          <a:prstGeom prst="rect">
            <a:avLst/>
          </a:prstGeom>
        </p:spPr>
      </p:pic>
      <p:pic>
        <p:nvPicPr>
          <p:cNvPr id="12" name="Afbeelding 11">
            <a:extLst>
              <a:ext uri="{FF2B5EF4-FFF2-40B4-BE49-F238E27FC236}">
                <a16:creationId xmlns:a16="http://schemas.microsoft.com/office/drawing/2014/main" id="{E8B21FCC-1243-1149-B680-30C2BB33C180}"/>
              </a:ext>
            </a:extLst>
          </p:cNvPr>
          <p:cNvPicPr>
            <a:picLocks noChangeAspect="1"/>
          </p:cNvPicPr>
          <p:nvPr/>
        </p:nvPicPr>
        <p:blipFill>
          <a:blip r:embed="rId5"/>
          <a:stretch>
            <a:fillRect/>
          </a:stretch>
        </p:blipFill>
        <p:spPr>
          <a:xfrm>
            <a:off x="6012160" y="218168"/>
            <a:ext cx="2866740" cy="906576"/>
          </a:xfrm>
          <a:prstGeom prst="rect">
            <a:avLst/>
          </a:prstGeom>
        </p:spPr>
      </p:pic>
      <p:sp>
        <p:nvSpPr>
          <p:cNvPr id="2" name="TextBox 1"/>
          <p:cNvSpPr txBox="1"/>
          <p:nvPr/>
        </p:nvSpPr>
        <p:spPr>
          <a:xfrm>
            <a:off x="323528" y="1658744"/>
            <a:ext cx="7992888" cy="830997"/>
          </a:xfrm>
          <a:prstGeom prst="rect">
            <a:avLst/>
          </a:prstGeom>
          <a:noFill/>
        </p:spPr>
        <p:txBody>
          <a:bodyPr wrap="square" rtlCol="0">
            <a:spAutoFit/>
          </a:bodyPr>
          <a:lstStyle/>
          <a:p>
            <a:pPr lvl="1"/>
            <a:br>
              <a:rPr lang="nl-NL" sz="1600" b="1"/>
            </a:br>
            <a:endParaRPr lang="en-GB" sz="1600"/>
          </a:p>
          <a:p>
            <a:endParaRPr lang="en-GB" sz="1600"/>
          </a:p>
        </p:txBody>
      </p:sp>
      <p:sp>
        <p:nvSpPr>
          <p:cNvPr id="3" name="TextBox 2"/>
          <p:cNvSpPr txBox="1"/>
          <p:nvPr/>
        </p:nvSpPr>
        <p:spPr>
          <a:xfrm>
            <a:off x="360000" y="1008000"/>
            <a:ext cx="8511162" cy="584775"/>
          </a:xfrm>
          <a:prstGeom prst="rect">
            <a:avLst/>
          </a:prstGeom>
          <a:noFill/>
        </p:spPr>
        <p:txBody>
          <a:bodyPr wrap="square" rtlCol="0">
            <a:spAutoFit/>
          </a:bodyPr>
          <a:lstStyle/>
          <a:p>
            <a:r>
              <a:rPr lang="nl-NL" sz="3200" b="1" dirty="0">
                <a:solidFill>
                  <a:srgbClr val="009999"/>
                </a:solidFill>
              </a:rPr>
              <a:t>Hoe nu verder?</a:t>
            </a:r>
          </a:p>
        </p:txBody>
      </p:sp>
      <p:sp>
        <p:nvSpPr>
          <p:cNvPr id="5" name="Arrow: Down 4">
            <a:extLst>
              <a:ext uri="{FF2B5EF4-FFF2-40B4-BE49-F238E27FC236}">
                <a16:creationId xmlns:a16="http://schemas.microsoft.com/office/drawing/2014/main" id="{515BED1B-0C68-4ACE-A21F-9C5C2DB6B0A6}"/>
              </a:ext>
            </a:extLst>
          </p:cNvPr>
          <p:cNvSpPr/>
          <p:nvPr/>
        </p:nvSpPr>
        <p:spPr>
          <a:xfrm rot="10800000">
            <a:off x="2699793" y="3861048"/>
            <a:ext cx="504056" cy="86409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a:extLst>
              <a:ext uri="{FF2B5EF4-FFF2-40B4-BE49-F238E27FC236}">
                <a16:creationId xmlns:a16="http://schemas.microsoft.com/office/drawing/2014/main" id="{5283F027-F713-43F5-B673-7EB946F5F251}"/>
              </a:ext>
            </a:extLst>
          </p:cNvPr>
          <p:cNvSpPr txBox="1"/>
          <p:nvPr/>
        </p:nvSpPr>
        <p:spPr>
          <a:xfrm>
            <a:off x="2267744" y="4911248"/>
            <a:ext cx="1944216" cy="369332"/>
          </a:xfrm>
          <a:prstGeom prst="rect">
            <a:avLst/>
          </a:prstGeom>
          <a:noFill/>
        </p:spPr>
        <p:txBody>
          <a:bodyPr wrap="square" rtlCol="0">
            <a:spAutoFit/>
          </a:bodyPr>
          <a:lstStyle/>
          <a:p>
            <a:r>
              <a:rPr lang="nl-NL" dirty="0"/>
              <a:t>Hier staan we nu.</a:t>
            </a:r>
          </a:p>
        </p:txBody>
      </p:sp>
    </p:spTree>
    <p:extLst>
      <p:ext uri="{BB962C8B-B14F-4D97-AF65-F5344CB8AC3E}">
        <p14:creationId xmlns:p14="http://schemas.microsoft.com/office/powerpoint/2010/main" val="7596166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842</Words>
  <Application>Microsoft Office PowerPoint</Application>
  <PresentationFormat>On-screen Show (4:3)</PresentationFormat>
  <Paragraphs>77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mctam</dc:creator>
  <cp:lastModifiedBy>Boogaard, J.A. (PHEG)</cp:lastModifiedBy>
  <cp:revision>113</cp:revision>
  <cp:lastPrinted>2017-06-08T07:09:26Z</cp:lastPrinted>
  <dcterms:created xsi:type="dcterms:W3CDTF">2017-05-25T09:55:51Z</dcterms:created>
  <dcterms:modified xsi:type="dcterms:W3CDTF">2020-02-17T08:43:24Z</dcterms:modified>
</cp:coreProperties>
</file>