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858000" cy="9144000"/>
  <p:defaultTextStyle>
    <a:defPPr>
      <a:defRPr lang="nl-NL"/>
    </a:defPPr>
    <a:lvl1pPr marL="0" algn="l" defTabSz="2087718" rtl="0" eaLnBrk="1" latinLnBrk="0" hangingPunct="1">
      <a:defRPr sz="8210" kern="1200">
        <a:solidFill>
          <a:schemeClr val="tx1"/>
        </a:solidFill>
        <a:latin typeface="+mn-lt"/>
        <a:ea typeface="+mn-ea"/>
        <a:cs typeface="+mn-cs"/>
      </a:defRPr>
    </a:lvl1pPr>
    <a:lvl2pPr marL="2087718" algn="l" defTabSz="2087718" rtl="0" eaLnBrk="1" latinLnBrk="0" hangingPunct="1">
      <a:defRPr sz="8210" kern="1200">
        <a:solidFill>
          <a:schemeClr val="tx1"/>
        </a:solidFill>
        <a:latin typeface="+mn-lt"/>
        <a:ea typeface="+mn-ea"/>
        <a:cs typeface="+mn-cs"/>
      </a:defRPr>
    </a:lvl2pPr>
    <a:lvl3pPr marL="4175434" algn="l" defTabSz="2087718" rtl="0" eaLnBrk="1" latinLnBrk="0" hangingPunct="1">
      <a:defRPr sz="8210" kern="1200">
        <a:solidFill>
          <a:schemeClr val="tx1"/>
        </a:solidFill>
        <a:latin typeface="+mn-lt"/>
        <a:ea typeface="+mn-ea"/>
        <a:cs typeface="+mn-cs"/>
      </a:defRPr>
    </a:lvl3pPr>
    <a:lvl4pPr marL="6263152" algn="l" defTabSz="2087718" rtl="0" eaLnBrk="1" latinLnBrk="0" hangingPunct="1">
      <a:defRPr sz="8210" kern="1200">
        <a:solidFill>
          <a:schemeClr val="tx1"/>
        </a:solidFill>
        <a:latin typeface="+mn-lt"/>
        <a:ea typeface="+mn-ea"/>
        <a:cs typeface="+mn-cs"/>
      </a:defRPr>
    </a:lvl4pPr>
    <a:lvl5pPr marL="8350867" algn="l" defTabSz="2087718" rtl="0" eaLnBrk="1" latinLnBrk="0" hangingPunct="1">
      <a:defRPr sz="8210" kern="1200">
        <a:solidFill>
          <a:schemeClr val="tx1"/>
        </a:solidFill>
        <a:latin typeface="+mn-lt"/>
        <a:ea typeface="+mn-ea"/>
        <a:cs typeface="+mn-cs"/>
      </a:defRPr>
    </a:lvl5pPr>
    <a:lvl6pPr marL="10438586" algn="l" defTabSz="2087718" rtl="0" eaLnBrk="1" latinLnBrk="0" hangingPunct="1">
      <a:defRPr sz="8210" kern="1200">
        <a:solidFill>
          <a:schemeClr val="tx1"/>
        </a:solidFill>
        <a:latin typeface="+mn-lt"/>
        <a:ea typeface="+mn-ea"/>
        <a:cs typeface="+mn-cs"/>
      </a:defRPr>
    </a:lvl6pPr>
    <a:lvl7pPr marL="12526304" algn="l" defTabSz="2087718" rtl="0" eaLnBrk="1" latinLnBrk="0" hangingPunct="1">
      <a:defRPr sz="8210" kern="1200">
        <a:solidFill>
          <a:schemeClr val="tx1"/>
        </a:solidFill>
        <a:latin typeface="+mn-lt"/>
        <a:ea typeface="+mn-ea"/>
        <a:cs typeface="+mn-cs"/>
      </a:defRPr>
    </a:lvl7pPr>
    <a:lvl8pPr marL="14614022" algn="l" defTabSz="2087718" rtl="0" eaLnBrk="1" latinLnBrk="0" hangingPunct="1">
      <a:defRPr sz="8210" kern="1200">
        <a:solidFill>
          <a:schemeClr val="tx1"/>
        </a:solidFill>
        <a:latin typeface="+mn-lt"/>
        <a:ea typeface="+mn-ea"/>
        <a:cs typeface="+mn-cs"/>
      </a:defRPr>
    </a:lvl8pPr>
    <a:lvl9pPr marL="16701740" algn="l" defTabSz="2087718" rtl="0" eaLnBrk="1" latinLnBrk="0" hangingPunct="1">
      <a:defRPr sz="821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2" userDrawn="1">
          <p15:clr>
            <a:srgbClr val="A4A3A4"/>
          </p15:clr>
        </p15:guide>
        <p15:guide id="2" orient="horz" pos="26473" userDrawn="1">
          <p15:clr>
            <a:srgbClr val="A4A3A4"/>
          </p15:clr>
        </p15:guide>
        <p15:guide id="3" orient="horz" pos="1922" userDrawn="1">
          <p15:clr>
            <a:srgbClr val="A4A3A4"/>
          </p15:clr>
        </p15:guide>
        <p15:guide id="4" orient="horz" pos="2544" userDrawn="1">
          <p15:clr>
            <a:srgbClr val="A4A3A4"/>
          </p15:clr>
        </p15:guide>
        <p15:guide id="5" orient="horz" pos="3821" userDrawn="1">
          <p15:clr>
            <a:srgbClr val="A4A3A4"/>
          </p15:clr>
        </p15:guide>
        <p15:guide id="6" orient="horz" pos="5111" userDrawn="1">
          <p15:clr>
            <a:srgbClr val="A4A3A4"/>
          </p15:clr>
        </p15:guide>
        <p15:guide id="7" orient="horz" pos="5553" userDrawn="1">
          <p15:clr>
            <a:srgbClr val="A4A3A4"/>
          </p15:clr>
        </p15:guide>
        <p15:guide id="8" orient="horz" pos="25061" userDrawn="1">
          <p15:clr>
            <a:srgbClr val="A4A3A4"/>
          </p15:clr>
        </p15:guide>
        <p15:guide id="9" pos="640" userDrawn="1">
          <p15:clr>
            <a:srgbClr val="A4A3A4"/>
          </p15:clr>
        </p15:guide>
        <p15:guide id="10" pos="6679" userDrawn="1">
          <p15:clr>
            <a:srgbClr val="A4A3A4"/>
          </p15:clr>
        </p15:guide>
        <p15:guide id="11" pos="18408" userDrawn="1">
          <p15:clr>
            <a:srgbClr val="A4A3A4"/>
          </p15:clr>
        </p15:guide>
        <p15:guide id="12" pos="12749" userDrawn="1">
          <p15:clr>
            <a:srgbClr val="A4A3A4"/>
          </p15:clr>
        </p15:guide>
        <p15:guide id="13" pos="1903" userDrawn="1">
          <p15:clr>
            <a:srgbClr val="A4A3A4"/>
          </p15:clr>
        </p15:guide>
        <p15:guide id="14" pos="63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l, L.S. van (PHEG)" initials="TLv(" lastIdx="1" clrIdx="0">
    <p:extLst>
      <p:ext uri="{19B8F6BF-5375-455C-9EA6-DF929625EA0E}">
        <p15:presenceInfo xmlns:p15="http://schemas.microsoft.com/office/powerpoint/2012/main" userId="S::l.s.van_tol@lumc.nl::5ef12545-86ca-45a7-9c43-c8887b2d96ab" providerId="AD"/>
      </p:ext>
    </p:extLst>
  </p:cmAuthor>
  <p:cmAuthor id="2" name="Smaling, H.J.A. (PHEG)" initials="SH(" lastIdx="12" clrIdx="1">
    <p:extLst>
      <p:ext uri="{19B8F6BF-5375-455C-9EA6-DF929625EA0E}">
        <p15:presenceInfo xmlns:p15="http://schemas.microsoft.com/office/powerpoint/2012/main" userId="S::h.j.a.smaling@lumc.nl::c75e3abf-632a-42b1-80ee-3f3b825633e7" providerId="AD"/>
      </p:ext>
    </p:extLst>
  </p:cmAuthor>
  <p:cmAuthor id="3" name="Waal, M.W.M. de (PHEG)" initials="WMd(" lastIdx="7" clrIdx="2">
    <p:extLst>
      <p:ext uri="{19B8F6BF-5375-455C-9EA6-DF929625EA0E}">
        <p15:presenceInfo xmlns:p15="http://schemas.microsoft.com/office/powerpoint/2012/main" userId="S::m.w.m.de_waal@lumc.nl::060da907-e0e7-4b1b-8c8b-2bf7a13159e4" providerId="AD"/>
      </p:ext>
    </p:extLst>
  </p:cmAuthor>
  <p:cmAuthor id="4" name="Korving, E.J.K. (PHEG)" initials="KE(" lastIdx="2" clrIdx="3">
    <p:extLst>
      <p:ext uri="{19B8F6BF-5375-455C-9EA6-DF929625EA0E}">
        <p15:presenceInfo xmlns:p15="http://schemas.microsoft.com/office/powerpoint/2012/main" userId="S::E.J.K.Korving@lumc.nl::5e71aebf-23d2-4340-a7d9-fc11d2e8a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BFF5FF"/>
    <a:srgbClr val="F39100"/>
    <a:srgbClr val="66CCFF"/>
    <a:srgbClr val="00C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7" autoAdjust="0"/>
    <p:restoredTop sz="98745" autoAdjust="0"/>
  </p:normalViewPr>
  <p:slideViewPr>
    <p:cSldViewPr snapToGrid="0" showGuides="1">
      <p:cViewPr>
        <p:scale>
          <a:sx n="20" d="100"/>
          <a:sy n="20" d="100"/>
        </p:scale>
        <p:origin x="1316" y="-2292"/>
      </p:cViewPr>
      <p:guideLst>
        <p:guide orient="horz" pos="642"/>
        <p:guide orient="horz" pos="26473"/>
        <p:guide orient="horz" pos="1922"/>
        <p:guide orient="horz" pos="2544"/>
        <p:guide orient="horz" pos="3821"/>
        <p:guide orient="horz" pos="5111"/>
        <p:guide orient="horz" pos="5553"/>
        <p:guide orient="horz" pos="25061"/>
        <p:guide pos="640"/>
        <p:guide pos="6679"/>
        <p:guide pos="18408"/>
        <p:guide pos="12749"/>
        <p:guide pos="1903"/>
        <p:guide pos="63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B22FB-AF91-4442-842C-B2C0767D6B93}" type="datetimeFigureOut">
              <a:rPr lang="nl-NL" smtClean="0"/>
              <a:pPr/>
              <a:t>25-03-2022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92CC6-059B-CB4C-B60C-AA686BCDC379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81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756D4-2614-AF43-B0AB-94BB72395435}" type="datetimeFigureOut">
              <a:rPr lang="nl-NL" smtClean="0"/>
              <a:t>25-03-2022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D5727-7DED-D744-8BE0-AA31818D9B5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289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4308" rtl="0" eaLnBrk="1" latinLnBrk="0" hangingPunct="1">
      <a:defRPr sz="3397" kern="1200">
        <a:solidFill>
          <a:schemeClr val="tx1"/>
        </a:solidFill>
        <a:latin typeface="+mn-lt"/>
        <a:ea typeface="+mn-ea"/>
        <a:cs typeface="+mn-cs"/>
      </a:defRPr>
    </a:lvl1pPr>
    <a:lvl2pPr marL="1294308" algn="l" defTabSz="1294308" rtl="0" eaLnBrk="1" latinLnBrk="0" hangingPunct="1">
      <a:defRPr sz="3397" kern="1200">
        <a:solidFill>
          <a:schemeClr val="tx1"/>
        </a:solidFill>
        <a:latin typeface="+mn-lt"/>
        <a:ea typeface="+mn-ea"/>
        <a:cs typeface="+mn-cs"/>
      </a:defRPr>
    </a:lvl2pPr>
    <a:lvl3pPr marL="2588613" algn="l" defTabSz="1294308" rtl="0" eaLnBrk="1" latinLnBrk="0" hangingPunct="1">
      <a:defRPr sz="3397" kern="1200">
        <a:solidFill>
          <a:schemeClr val="tx1"/>
        </a:solidFill>
        <a:latin typeface="+mn-lt"/>
        <a:ea typeface="+mn-ea"/>
        <a:cs typeface="+mn-cs"/>
      </a:defRPr>
    </a:lvl3pPr>
    <a:lvl4pPr marL="3882922" algn="l" defTabSz="1294308" rtl="0" eaLnBrk="1" latinLnBrk="0" hangingPunct="1">
      <a:defRPr sz="3397" kern="1200">
        <a:solidFill>
          <a:schemeClr val="tx1"/>
        </a:solidFill>
        <a:latin typeface="+mn-lt"/>
        <a:ea typeface="+mn-ea"/>
        <a:cs typeface="+mn-cs"/>
      </a:defRPr>
    </a:lvl4pPr>
    <a:lvl5pPr marL="5177230" algn="l" defTabSz="1294308" rtl="0" eaLnBrk="1" latinLnBrk="0" hangingPunct="1">
      <a:defRPr sz="3397" kern="1200">
        <a:solidFill>
          <a:schemeClr val="tx1"/>
        </a:solidFill>
        <a:latin typeface="+mn-lt"/>
        <a:ea typeface="+mn-ea"/>
        <a:cs typeface="+mn-cs"/>
      </a:defRPr>
    </a:lvl5pPr>
    <a:lvl6pPr marL="6471535" algn="l" defTabSz="1294308" rtl="0" eaLnBrk="1" latinLnBrk="0" hangingPunct="1">
      <a:defRPr sz="3397" kern="1200">
        <a:solidFill>
          <a:schemeClr val="tx1"/>
        </a:solidFill>
        <a:latin typeface="+mn-lt"/>
        <a:ea typeface="+mn-ea"/>
        <a:cs typeface="+mn-cs"/>
      </a:defRPr>
    </a:lvl6pPr>
    <a:lvl7pPr marL="7765843" algn="l" defTabSz="1294308" rtl="0" eaLnBrk="1" latinLnBrk="0" hangingPunct="1">
      <a:defRPr sz="3397" kern="1200">
        <a:solidFill>
          <a:schemeClr val="tx1"/>
        </a:solidFill>
        <a:latin typeface="+mn-lt"/>
        <a:ea typeface="+mn-ea"/>
        <a:cs typeface="+mn-cs"/>
      </a:defRPr>
    </a:lvl7pPr>
    <a:lvl8pPr marL="9060149" algn="l" defTabSz="1294308" rtl="0" eaLnBrk="1" latinLnBrk="0" hangingPunct="1">
      <a:defRPr sz="3397" kern="1200">
        <a:solidFill>
          <a:schemeClr val="tx1"/>
        </a:solidFill>
        <a:latin typeface="+mn-lt"/>
        <a:ea typeface="+mn-ea"/>
        <a:cs typeface="+mn-cs"/>
      </a:defRPr>
    </a:lvl8pPr>
    <a:lvl9pPr marL="10354457" algn="l" defTabSz="1294308" rtl="0" eaLnBrk="1" latinLnBrk="0" hangingPunct="1">
      <a:defRPr sz="33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D5727-7DED-D744-8BE0-AA31818D9B5D}" type="slidenum">
              <a:rPr lang="nl-NL" smtClean="0"/>
              <a:t>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3525288" y="39672754"/>
            <a:ext cx="5052690" cy="2278904"/>
          </a:xfrm>
          <a:prstGeom prst="rect">
            <a:avLst/>
          </a:prstGeom>
        </p:spPr>
        <p:txBody>
          <a:bodyPr/>
          <a:lstStyle/>
          <a:p>
            <a:fld id="{E6FA50A4-85C5-E543-8F43-081920AA0CD9}" type="datetimeFigureOut">
              <a:rPr lang="nl-NL" smtClean="0"/>
              <a:pPr/>
              <a:t>25-03-2022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0602845" y="39672754"/>
            <a:ext cx="9024560" cy="227890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21697233" y="39672754"/>
            <a:ext cx="7579746" cy="2278904"/>
          </a:xfrm>
          <a:prstGeom prst="rect">
            <a:avLst/>
          </a:prstGeom>
        </p:spPr>
        <p:txBody>
          <a:bodyPr/>
          <a:lstStyle/>
          <a:p>
            <a:fld id="{4BDF94A4-4485-C44C-B200-5AAAC7623DE7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4"/>
          </p:nvPr>
        </p:nvSpPr>
        <p:spPr>
          <a:xfrm>
            <a:off x="1016223" y="12250066"/>
            <a:ext cx="9075221" cy="3090163"/>
          </a:xfrm>
          <a:prstGeom prst="rect">
            <a:avLst/>
          </a:prstGeom>
          <a:solidFill>
            <a:schemeClr val="accent4"/>
          </a:solidFill>
        </p:spPr>
        <p:txBody>
          <a:bodyPr lIns="108000" rIns="108000"/>
          <a:lstStyle>
            <a:lvl1pPr>
              <a:defRPr sz="4528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830" b="1" i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9057"/>
            </a:lvl6pPr>
            <a:lvl7pPr>
              <a:defRPr sz="9057"/>
            </a:lvl7pPr>
            <a:lvl8pPr>
              <a:defRPr sz="9057"/>
            </a:lvl8pPr>
            <a:lvl9pPr>
              <a:defRPr sz="905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18"/>
          </p:nvPr>
        </p:nvSpPr>
        <p:spPr>
          <a:xfrm>
            <a:off x="10602844" y="8743164"/>
            <a:ext cx="18674137" cy="3124623"/>
          </a:xfrm>
          <a:prstGeom prst="rect">
            <a:avLst/>
          </a:prstGeom>
          <a:noFill/>
        </p:spPr>
        <p:txBody>
          <a:bodyPr lIns="108000" tIns="72000" rIns="108000" bIns="72000" numCol="2" spcCol="216000"/>
          <a:lstStyle>
            <a:lvl1pPr indent="0">
              <a:lnSpc>
                <a:spcPct val="100000"/>
              </a:lnSpc>
              <a:defRPr sz="4528">
                <a:solidFill>
                  <a:schemeClr val="accent1"/>
                </a:solidFill>
                <a:latin typeface="Calibri"/>
                <a:cs typeface="Calibri"/>
              </a:defRPr>
            </a:lvl1pPr>
            <a:lvl2pPr indent="0">
              <a:lnSpc>
                <a:spcPct val="100000"/>
              </a:lnSpc>
              <a:defRPr sz="2830">
                <a:latin typeface="Calibri"/>
                <a:cs typeface="Calibri"/>
              </a:defRPr>
            </a:lvl2pPr>
            <a:lvl3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3pPr>
            <a:lvl4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4pPr>
            <a:lvl5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5pPr>
            <a:lvl6pPr>
              <a:defRPr sz="8208"/>
            </a:lvl6pPr>
            <a:lvl7pPr>
              <a:defRPr sz="8208"/>
            </a:lvl7pPr>
            <a:lvl8pPr>
              <a:defRPr sz="8208"/>
            </a:lvl8pPr>
            <a:lvl9pPr>
              <a:defRPr sz="820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183397" y="1566393"/>
            <a:ext cx="14093588" cy="1484281"/>
          </a:xfrm>
          <a:prstGeom prst="rect">
            <a:avLst/>
          </a:prstGeom>
          <a:noFill/>
        </p:spPr>
        <p:txBody>
          <a:bodyPr wrap="none" lIns="0" tIns="0" rIns="0" bIns="0" anchor="b" anchorCtr="0"/>
          <a:lstStyle>
            <a:lvl1pPr marL="0" indent="0" algn="r">
              <a:buFontTx/>
              <a:buNone/>
              <a:defRPr sz="3962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2pPr marL="2087171" indent="0">
              <a:buNone/>
              <a:defRPr sz="5377"/>
            </a:lvl2pPr>
            <a:lvl3pPr marL="4174338" indent="0">
              <a:buNone/>
              <a:defRPr sz="4528"/>
            </a:lvl3pPr>
            <a:lvl4pPr marL="6261509" indent="0">
              <a:buNone/>
              <a:defRPr sz="4245"/>
            </a:lvl4pPr>
            <a:lvl5pPr marL="8348677" indent="0">
              <a:buNone/>
              <a:defRPr sz="4245"/>
            </a:lvl5pPr>
            <a:lvl6pPr marL="10435847" indent="0">
              <a:buNone/>
              <a:defRPr sz="4245"/>
            </a:lvl6pPr>
            <a:lvl7pPr marL="12523018" indent="0">
              <a:buNone/>
              <a:defRPr sz="4245"/>
            </a:lvl7pPr>
            <a:lvl8pPr marL="14610186" indent="0">
              <a:buNone/>
              <a:defRPr sz="4245"/>
            </a:lvl8pPr>
            <a:lvl9pPr marL="16697356" indent="0">
              <a:buNone/>
              <a:defRPr sz="4245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9"/>
          </p:nvPr>
        </p:nvSpPr>
        <p:spPr>
          <a:xfrm>
            <a:off x="1016223" y="8743164"/>
            <a:ext cx="9075221" cy="3090163"/>
          </a:xfrm>
          <a:prstGeom prst="rect">
            <a:avLst/>
          </a:prstGeom>
          <a:noFill/>
        </p:spPr>
        <p:txBody>
          <a:bodyPr lIns="108000" rIns="108000"/>
          <a:lstStyle>
            <a:lvl1pPr>
              <a:defRPr sz="4528">
                <a:solidFill>
                  <a:schemeClr val="accent1"/>
                </a:solidFill>
                <a:latin typeface="Calibri"/>
                <a:cs typeface="Calibri"/>
              </a:defRPr>
            </a:lvl1pPr>
            <a:lvl2pPr>
              <a:defRPr sz="2830" b="1" i="0">
                <a:solidFill>
                  <a:schemeClr val="tx2"/>
                </a:solidFill>
                <a:latin typeface="Calibri"/>
                <a:cs typeface="Calibri"/>
              </a:defRPr>
            </a:lvl2pPr>
            <a:lvl3pPr>
              <a:defRPr sz="2264" b="0" i="0">
                <a:solidFill>
                  <a:schemeClr val="tx2"/>
                </a:solidFill>
                <a:latin typeface="Calibri"/>
                <a:cs typeface="Calibri"/>
              </a:defRPr>
            </a:lvl3pPr>
            <a:lvl4pPr>
              <a:defRPr sz="2264" b="0" i="0">
                <a:solidFill>
                  <a:schemeClr val="tx2"/>
                </a:solidFill>
                <a:latin typeface="Calibri"/>
                <a:cs typeface="Calibri"/>
              </a:defRPr>
            </a:lvl4pPr>
            <a:lvl5pPr>
              <a:defRPr sz="2264" b="0" i="0">
                <a:solidFill>
                  <a:schemeClr val="tx2"/>
                </a:solidFill>
                <a:latin typeface="Calibri"/>
                <a:cs typeface="Calibri"/>
              </a:defRPr>
            </a:lvl5pPr>
            <a:lvl6pPr>
              <a:defRPr sz="9057"/>
            </a:lvl6pPr>
            <a:lvl7pPr>
              <a:defRPr sz="9057"/>
            </a:lvl7pPr>
            <a:lvl8pPr>
              <a:defRPr sz="9057"/>
            </a:lvl8pPr>
            <a:lvl9pPr>
              <a:defRPr sz="905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inhoud 3"/>
          <p:cNvSpPr>
            <a:spLocks noGrp="1"/>
          </p:cNvSpPr>
          <p:nvPr>
            <p:ph sz="half" idx="20"/>
          </p:nvPr>
        </p:nvSpPr>
        <p:spPr>
          <a:xfrm>
            <a:off x="10602844" y="12301532"/>
            <a:ext cx="18674137" cy="3124623"/>
          </a:xfrm>
          <a:prstGeom prst="rect">
            <a:avLst/>
          </a:prstGeom>
          <a:solidFill>
            <a:schemeClr val="accent4">
              <a:alpha val="25000"/>
            </a:schemeClr>
          </a:solidFill>
        </p:spPr>
        <p:txBody>
          <a:bodyPr lIns="108000" tIns="72000" rIns="108000" bIns="72000" numCol="2" spcCol="216000"/>
          <a:lstStyle>
            <a:lvl1pPr indent="0">
              <a:lnSpc>
                <a:spcPct val="100000"/>
              </a:lnSpc>
              <a:defRPr sz="4528">
                <a:latin typeface="Calibri"/>
                <a:cs typeface="Calibri"/>
              </a:defRPr>
            </a:lvl1pPr>
            <a:lvl2pPr indent="0">
              <a:lnSpc>
                <a:spcPct val="100000"/>
              </a:lnSpc>
              <a:defRPr sz="2830">
                <a:latin typeface="Calibri"/>
                <a:cs typeface="Calibri"/>
              </a:defRPr>
            </a:lvl2pPr>
            <a:lvl3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3pPr>
            <a:lvl4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4pPr>
            <a:lvl5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5pPr>
            <a:lvl6pPr>
              <a:defRPr sz="8208"/>
            </a:lvl6pPr>
            <a:lvl7pPr>
              <a:defRPr sz="8208"/>
            </a:lvl7pPr>
            <a:lvl8pPr>
              <a:defRPr sz="8208"/>
            </a:lvl8pPr>
            <a:lvl9pPr>
              <a:defRPr sz="820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21"/>
          </p:nvPr>
        </p:nvSpPr>
        <p:spPr>
          <a:xfrm>
            <a:off x="1016223" y="15782210"/>
            <a:ext cx="9075221" cy="3090163"/>
          </a:xfrm>
          <a:prstGeom prst="rect">
            <a:avLst/>
          </a:prstGeom>
          <a:solidFill>
            <a:schemeClr val="accent1"/>
          </a:solidFill>
        </p:spPr>
        <p:txBody>
          <a:bodyPr lIns="108000" rIns="108000"/>
          <a:lstStyle>
            <a:lvl1pPr>
              <a:defRPr sz="4528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830" b="1" i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9057"/>
            </a:lvl6pPr>
            <a:lvl7pPr>
              <a:defRPr sz="9057"/>
            </a:lvl7pPr>
            <a:lvl8pPr>
              <a:defRPr sz="9057"/>
            </a:lvl8pPr>
            <a:lvl9pPr>
              <a:defRPr sz="905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" name="Tijdelijke aanduiding voor inhoud 3"/>
          <p:cNvSpPr>
            <a:spLocks noGrp="1"/>
          </p:cNvSpPr>
          <p:nvPr>
            <p:ph sz="half" idx="22"/>
          </p:nvPr>
        </p:nvSpPr>
        <p:spPr>
          <a:xfrm>
            <a:off x="10602844" y="15833677"/>
            <a:ext cx="18674137" cy="3124623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lIns="108000" tIns="72000" rIns="108000" bIns="72000" numCol="2" spcCol="216000"/>
          <a:lstStyle>
            <a:lvl1pPr indent="0">
              <a:lnSpc>
                <a:spcPct val="100000"/>
              </a:lnSpc>
              <a:defRPr sz="4528">
                <a:latin typeface="Calibri"/>
                <a:cs typeface="Calibri"/>
              </a:defRPr>
            </a:lvl1pPr>
            <a:lvl2pPr indent="0">
              <a:lnSpc>
                <a:spcPct val="100000"/>
              </a:lnSpc>
              <a:defRPr sz="2830">
                <a:latin typeface="Calibri"/>
                <a:cs typeface="Calibri"/>
              </a:defRPr>
            </a:lvl2pPr>
            <a:lvl3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3pPr>
            <a:lvl4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4pPr>
            <a:lvl5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5pPr>
            <a:lvl6pPr>
              <a:defRPr sz="8208"/>
            </a:lvl6pPr>
            <a:lvl7pPr>
              <a:defRPr sz="8208"/>
            </a:lvl7pPr>
            <a:lvl8pPr>
              <a:defRPr sz="8208"/>
            </a:lvl8pPr>
            <a:lvl9pPr>
              <a:defRPr sz="820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7" name="Tijdelijke aanduiding voor inhoud 2"/>
          <p:cNvSpPr>
            <a:spLocks noGrp="1"/>
          </p:cNvSpPr>
          <p:nvPr>
            <p:ph idx="23"/>
          </p:nvPr>
        </p:nvSpPr>
        <p:spPr>
          <a:xfrm>
            <a:off x="974554" y="19384829"/>
            <a:ext cx="9075221" cy="3090163"/>
          </a:xfrm>
          <a:prstGeom prst="rect">
            <a:avLst/>
          </a:prstGeom>
          <a:solidFill>
            <a:schemeClr val="tx2"/>
          </a:solidFill>
        </p:spPr>
        <p:txBody>
          <a:bodyPr lIns="108000" rIns="108000"/>
          <a:lstStyle>
            <a:lvl1pPr>
              <a:defRPr sz="4528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830" b="1" i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9057"/>
            </a:lvl6pPr>
            <a:lvl7pPr>
              <a:defRPr sz="9057"/>
            </a:lvl7pPr>
            <a:lvl8pPr>
              <a:defRPr sz="9057"/>
            </a:lvl8pPr>
            <a:lvl9pPr>
              <a:defRPr sz="905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8" name="Tijdelijke aanduiding voor inhoud 3"/>
          <p:cNvSpPr>
            <a:spLocks noGrp="1"/>
          </p:cNvSpPr>
          <p:nvPr>
            <p:ph sz="half" idx="24"/>
          </p:nvPr>
        </p:nvSpPr>
        <p:spPr>
          <a:xfrm>
            <a:off x="10602844" y="19436295"/>
            <a:ext cx="18674137" cy="3124623"/>
          </a:xfrm>
          <a:prstGeom prst="rect">
            <a:avLst/>
          </a:prstGeom>
          <a:solidFill>
            <a:schemeClr val="tx2">
              <a:alpha val="25000"/>
            </a:schemeClr>
          </a:solidFill>
        </p:spPr>
        <p:txBody>
          <a:bodyPr lIns="108000" tIns="72000" rIns="108000" bIns="72000" numCol="2" spcCol="216000"/>
          <a:lstStyle>
            <a:lvl1pPr indent="0">
              <a:lnSpc>
                <a:spcPct val="100000"/>
              </a:lnSpc>
              <a:defRPr sz="4528">
                <a:latin typeface="Calibri"/>
                <a:cs typeface="Calibri"/>
              </a:defRPr>
            </a:lvl1pPr>
            <a:lvl2pPr indent="0">
              <a:lnSpc>
                <a:spcPct val="100000"/>
              </a:lnSpc>
              <a:defRPr sz="2830">
                <a:latin typeface="Calibri"/>
                <a:cs typeface="Calibri"/>
              </a:defRPr>
            </a:lvl2pPr>
            <a:lvl3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3pPr>
            <a:lvl4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4pPr>
            <a:lvl5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5pPr>
            <a:lvl6pPr>
              <a:defRPr sz="8208"/>
            </a:lvl6pPr>
            <a:lvl7pPr>
              <a:defRPr sz="8208"/>
            </a:lvl7pPr>
            <a:lvl8pPr>
              <a:defRPr sz="8208"/>
            </a:lvl8pPr>
            <a:lvl9pPr>
              <a:defRPr sz="820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9" name="Tijdelijke aanduiding voor inhoud 2"/>
          <p:cNvSpPr>
            <a:spLocks noGrp="1"/>
          </p:cNvSpPr>
          <p:nvPr>
            <p:ph idx="25"/>
          </p:nvPr>
        </p:nvSpPr>
        <p:spPr>
          <a:xfrm>
            <a:off x="974554" y="22916976"/>
            <a:ext cx="9075221" cy="3090163"/>
          </a:xfrm>
          <a:prstGeom prst="rect">
            <a:avLst/>
          </a:prstGeom>
          <a:solidFill>
            <a:schemeClr val="accent3"/>
          </a:solidFill>
        </p:spPr>
        <p:txBody>
          <a:bodyPr lIns="108000" rIns="108000"/>
          <a:lstStyle>
            <a:lvl1pPr>
              <a:defRPr sz="4528">
                <a:solidFill>
                  <a:schemeClr val="bg1"/>
                </a:solidFill>
                <a:latin typeface="Calibri"/>
                <a:cs typeface="Calibri"/>
              </a:defRPr>
            </a:lvl1pPr>
            <a:lvl2pPr>
              <a:defRPr sz="2830" b="1" i="0">
                <a:solidFill>
                  <a:schemeClr val="bg1"/>
                </a:solidFill>
                <a:latin typeface="Calibri"/>
                <a:cs typeface="Calibri"/>
              </a:defRPr>
            </a:lvl2pPr>
            <a:lvl3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3pPr>
            <a:lvl4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4pPr>
            <a:lvl5pPr>
              <a:defRPr sz="2264" b="0" i="0">
                <a:solidFill>
                  <a:schemeClr val="bg1"/>
                </a:solidFill>
                <a:latin typeface="Calibri"/>
                <a:cs typeface="Calibri"/>
              </a:defRPr>
            </a:lvl5pPr>
            <a:lvl6pPr>
              <a:defRPr sz="9057"/>
            </a:lvl6pPr>
            <a:lvl7pPr>
              <a:defRPr sz="9057"/>
            </a:lvl7pPr>
            <a:lvl8pPr>
              <a:defRPr sz="9057"/>
            </a:lvl8pPr>
            <a:lvl9pPr>
              <a:defRPr sz="9057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" name="Tijdelijke aanduiding voor inhoud 3"/>
          <p:cNvSpPr>
            <a:spLocks noGrp="1"/>
          </p:cNvSpPr>
          <p:nvPr>
            <p:ph sz="half" idx="26"/>
          </p:nvPr>
        </p:nvSpPr>
        <p:spPr>
          <a:xfrm>
            <a:off x="10602844" y="22968443"/>
            <a:ext cx="18674137" cy="3124623"/>
          </a:xfrm>
          <a:prstGeom prst="rect">
            <a:avLst/>
          </a:prstGeom>
          <a:solidFill>
            <a:schemeClr val="accent3">
              <a:alpha val="25000"/>
            </a:schemeClr>
          </a:solidFill>
        </p:spPr>
        <p:txBody>
          <a:bodyPr lIns="108000" tIns="72000" rIns="108000" bIns="72000" numCol="2" spcCol="216000"/>
          <a:lstStyle>
            <a:lvl1pPr indent="0">
              <a:lnSpc>
                <a:spcPct val="100000"/>
              </a:lnSpc>
              <a:defRPr sz="4528">
                <a:latin typeface="Calibri"/>
                <a:cs typeface="Calibri"/>
              </a:defRPr>
            </a:lvl1pPr>
            <a:lvl2pPr indent="0">
              <a:lnSpc>
                <a:spcPct val="100000"/>
              </a:lnSpc>
              <a:defRPr sz="2830">
                <a:latin typeface="Calibri"/>
                <a:cs typeface="Calibri"/>
              </a:defRPr>
            </a:lvl2pPr>
            <a:lvl3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3pPr>
            <a:lvl4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4pPr>
            <a:lvl5pPr indent="0">
              <a:lnSpc>
                <a:spcPct val="100000"/>
              </a:lnSpc>
              <a:defRPr sz="2264" b="0" i="0">
                <a:latin typeface="Calibri"/>
                <a:cs typeface="Calibri"/>
              </a:defRPr>
            </a:lvl5pPr>
            <a:lvl6pPr>
              <a:defRPr sz="8208"/>
            </a:lvl6pPr>
            <a:lvl7pPr>
              <a:defRPr sz="8208"/>
            </a:lvl7pPr>
            <a:lvl8pPr>
              <a:defRPr sz="8208"/>
            </a:lvl8pPr>
            <a:lvl9pPr>
              <a:defRPr sz="8208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19685" y="8743168"/>
            <a:ext cx="9034436" cy="4988042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txBody>
          <a:bodyPr vert="horz" lIns="147493" tIns="73746" rIns="147493" bIns="73746" rtlCol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tel 59"/>
          <p:cNvSpPr txBox="1">
            <a:spLocks/>
          </p:cNvSpPr>
          <p:nvPr userDrawn="1"/>
        </p:nvSpPr>
        <p:spPr>
          <a:xfrm>
            <a:off x="3062435" y="4053289"/>
            <a:ext cx="26205553" cy="4075440"/>
          </a:xfrm>
          <a:prstGeom prst="rect">
            <a:avLst/>
          </a:prstGeom>
          <a:solidFill>
            <a:schemeClr val="accent1"/>
          </a:solidFill>
        </p:spPr>
        <p:txBody>
          <a:bodyPr tIns="407544" anchor="ctr" anchorCtr="0">
            <a:noAutofit/>
          </a:bodyPr>
          <a:lstStyle>
            <a:lvl1pPr algn="l" defTabSz="737464" rtl="0" eaLnBrk="1" latinLnBrk="0" hangingPunct="1"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pPr marL="305662"/>
            <a:endParaRPr lang="nl-NL" sz="10189" kern="1400" baseline="30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2" name="Rechthoek 11"/>
          <p:cNvSpPr/>
          <p:nvPr userDrawn="1"/>
        </p:nvSpPr>
        <p:spPr>
          <a:xfrm>
            <a:off x="28248303" y="4053291"/>
            <a:ext cx="1019688" cy="10188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236"/>
          </a:p>
        </p:txBody>
      </p:sp>
      <p:sp>
        <p:nvSpPr>
          <p:cNvPr id="14" name="Rechthoek 13"/>
          <p:cNvSpPr/>
          <p:nvPr userDrawn="1"/>
        </p:nvSpPr>
        <p:spPr>
          <a:xfrm>
            <a:off x="28248303" y="5072151"/>
            <a:ext cx="1019688" cy="10188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236"/>
          </a:p>
        </p:txBody>
      </p:sp>
      <p:sp>
        <p:nvSpPr>
          <p:cNvPr id="15" name="Rechthoek 14"/>
          <p:cNvSpPr/>
          <p:nvPr userDrawn="1"/>
        </p:nvSpPr>
        <p:spPr>
          <a:xfrm>
            <a:off x="28248303" y="6076439"/>
            <a:ext cx="1019688" cy="101886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236"/>
          </a:p>
        </p:txBody>
      </p:sp>
      <p:sp>
        <p:nvSpPr>
          <p:cNvPr id="16" name="Rechthoek 15"/>
          <p:cNvSpPr/>
          <p:nvPr userDrawn="1"/>
        </p:nvSpPr>
        <p:spPr>
          <a:xfrm>
            <a:off x="28248303" y="7095299"/>
            <a:ext cx="1019688" cy="101886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3236"/>
          </a:p>
        </p:txBody>
      </p:sp>
      <p:pic>
        <p:nvPicPr>
          <p:cNvPr id="17" name="Afbeelding 16" descr="20mmlijntjes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5" y="6065401"/>
            <a:ext cx="2050423" cy="2048758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057648" y="4039109"/>
            <a:ext cx="25108686" cy="4075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180000" tIns="73746" rIns="147493" bIns="73746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pic>
        <p:nvPicPr>
          <p:cNvPr id="10" name="Afbeelding 9" descr="logo UL_RGB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35" y="39874400"/>
            <a:ext cx="1870561" cy="2171386"/>
          </a:xfrm>
          <a:prstGeom prst="rect">
            <a:avLst/>
          </a:prstGeom>
        </p:spPr>
      </p:pic>
      <p:pic>
        <p:nvPicPr>
          <p:cNvPr id="4" name="Afbeelding 3" descr="logo lumc_Fedra_PPT_20 mm E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218" y="1001916"/>
            <a:ext cx="8165719" cy="20487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indent="0" algn="l" defTabSz="2087171" rtl="0" eaLnBrk="1" latinLnBrk="0" hangingPunct="1">
        <a:lnSpc>
          <a:spcPct val="100000"/>
        </a:lnSpc>
        <a:spcBef>
          <a:spcPct val="0"/>
        </a:spcBef>
        <a:buNone/>
        <a:defRPr sz="6792" b="1" kern="1200" baseline="0">
          <a:solidFill>
            <a:schemeClr val="bg1"/>
          </a:solidFill>
          <a:latin typeface="+mj-lt"/>
          <a:ea typeface="+mj-ea"/>
          <a:cs typeface="Calibri"/>
        </a:defRPr>
      </a:lvl1pPr>
    </p:titleStyle>
    <p:bodyStyle>
      <a:lvl1pPr marL="0" indent="0" algn="l" defTabSz="2087171" rtl="0" eaLnBrk="1" latinLnBrk="0" hangingPunct="1">
        <a:lnSpc>
          <a:spcPct val="100000"/>
        </a:lnSpc>
        <a:spcBef>
          <a:spcPts val="0"/>
        </a:spcBef>
        <a:buFontTx/>
        <a:buNone/>
        <a:defRPr sz="5094" b="0" i="0" kern="1200">
          <a:solidFill>
            <a:schemeClr val="tx2"/>
          </a:solidFill>
          <a:latin typeface="+mn-lt"/>
          <a:ea typeface="+mn-ea"/>
          <a:cs typeface="Calibri"/>
        </a:defRPr>
      </a:lvl1pPr>
      <a:lvl2pPr marL="0" indent="0" algn="l" defTabSz="2087171" rtl="0" eaLnBrk="1" latinLnBrk="0" hangingPunct="1">
        <a:lnSpc>
          <a:spcPct val="100000"/>
        </a:lnSpc>
        <a:spcBef>
          <a:spcPts val="0"/>
        </a:spcBef>
        <a:buFontTx/>
        <a:buNone/>
        <a:defRPr sz="2547" b="0" i="0" kern="1200">
          <a:solidFill>
            <a:schemeClr val="tx2"/>
          </a:solidFill>
          <a:latin typeface="+mn-lt"/>
          <a:ea typeface="+mn-ea"/>
          <a:cs typeface="Calibri"/>
        </a:defRPr>
      </a:lvl2pPr>
      <a:lvl3pPr marL="0" indent="0" algn="l" defTabSz="2087171" rtl="0" eaLnBrk="1" latinLnBrk="0" hangingPunct="1">
        <a:lnSpc>
          <a:spcPct val="100000"/>
        </a:lnSpc>
        <a:spcBef>
          <a:spcPts val="0"/>
        </a:spcBef>
        <a:buFontTx/>
        <a:buNone/>
        <a:defRPr sz="2547" b="0" i="0" kern="1200">
          <a:solidFill>
            <a:schemeClr val="tx2"/>
          </a:solidFill>
          <a:latin typeface="+mn-lt"/>
          <a:ea typeface="+mn-ea"/>
          <a:cs typeface="Calibri"/>
        </a:defRPr>
      </a:lvl3pPr>
      <a:lvl4pPr marL="0" indent="0" algn="l" defTabSz="2087171" rtl="0" eaLnBrk="1" latinLnBrk="0" hangingPunct="1">
        <a:lnSpc>
          <a:spcPct val="100000"/>
        </a:lnSpc>
        <a:spcBef>
          <a:spcPts val="0"/>
        </a:spcBef>
        <a:buFont typeface="Arial"/>
        <a:buChar char="•"/>
        <a:defRPr sz="2547" b="0" i="0" kern="1200">
          <a:solidFill>
            <a:schemeClr val="tx2"/>
          </a:solidFill>
          <a:latin typeface="+mn-lt"/>
          <a:ea typeface="+mn-ea"/>
          <a:cs typeface="Calibri"/>
        </a:defRPr>
      </a:lvl4pPr>
      <a:lvl5pPr marL="0" indent="0" algn="l" defTabSz="2087171" rtl="0" eaLnBrk="1" latinLnBrk="0" hangingPunct="1">
        <a:lnSpc>
          <a:spcPct val="100000"/>
        </a:lnSpc>
        <a:spcBef>
          <a:spcPts val="0"/>
        </a:spcBef>
        <a:buFontTx/>
        <a:buNone/>
        <a:defRPr sz="2547" b="0" i="0" kern="1200">
          <a:solidFill>
            <a:schemeClr val="tx2"/>
          </a:solidFill>
          <a:latin typeface="+mn-lt"/>
          <a:ea typeface="+mn-ea"/>
          <a:cs typeface="Calibri"/>
        </a:defRPr>
      </a:lvl5pPr>
      <a:lvl6pPr marL="11479433" indent="-1043585" algn="l" defTabSz="2087171" rtl="0" eaLnBrk="1" latinLnBrk="0" hangingPunct="1">
        <a:spcBef>
          <a:spcPct val="20000"/>
        </a:spcBef>
        <a:buFont typeface="Arial"/>
        <a:buChar char="•"/>
        <a:defRPr sz="9057" kern="1200">
          <a:solidFill>
            <a:schemeClr val="tx1"/>
          </a:solidFill>
          <a:latin typeface="+mn-lt"/>
          <a:ea typeface="+mn-ea"/>
          <a:cs typeface="+mn-cs"/>
        </a:defRPr>
      </a:lvl6pPr>
      <a:lvl7pPr marL="13566600" indent="-1043585" algn="l" defTabSz="2087171" rtl="0" eaLnBrk="1" latinLnBrk="0" hangingPunct="1">
        <a:spcBef>
          <a:spcPct val="20000"/>
        </a:spcBef>
        <a:buFont typeface="Arial"/>
        <a:buChar char="•"/>
        <a:defRPr sz="9057" kern="1200">
          <a:solidFill>
            <a:schemeClr val="tx1"/>
          </a:solidFill>
          <a:latin typeface="+mn-lt"/>
          <a:ea typeface="+mn-ea"/>
          <a:cs typeface="+mn-cs"/>
        </a:defRPr>
      </a:lvl7pPr>
      <a:lvl8pPr marL="15653771" indent="-1043585" algn="l" defTabSz="2087171" rtl="0" eaLnBrk="1" latinLnBrk="0" hangingPunct="1">
        <a:spcBef>
          <a:spcPct val="20000"/>
        </a:spcBef>
        <a:buFont typeface="Arial"/>
        <a:buChar char="•"/>
        <a:defRPr sz="9057" kern="1200">
          <a:solidFill>
            <a:schemeClr val="tx1"/>
          </a:solidFill>
          <a:latin typeface="+mn-lt"/>
          <a:ea typeface="+mn-ea"/>
          <a:cs typeface="+mn-cs"/>
        </a:defRPr>
      </a:lvl8pPr>
      <a:lvl9pPr marL="17740942" indent="-1043585" algn="l" defTabSz="2087171" rtl="0" eaLnBrk="1" latinLnBrk="0" hangingPunct="1">
        <a:spcBef>
          <a:spcPct val="20000"/>
        </a:spcBef>
        <a:buFont typeface="Arial"/>
        <a:buChar char="•"/>
        <a:defRPr sz="90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087171" rtl="0" eaLnBrk="1" latinLnBrk="0" hangingPunct="1">
        <a:defRPr sz="8208" kern="1200">
          <a:solidFill>
            <a:schemeClr val="tx1"/>
          </a:solidFill>
          <a:latin typeface="+mn-lt"/>
          <a:ea typeface="+mn-ea"/>
          <a:cs typeface="+mn-cs"/>
        </a:defRPr>
      </a:lvl1pPr>
      <a:lvl2pPr marL="2087171" algn="l" defTabSz="2087171" rtl="0" eaLnBrk="1" latinLnBrk="0" hangingPunct="1">
        <a:defRPr sz="8208" kern="1200">
          <a:solidFill>
            <a:schemeClr val="tx1"/>
          </a:solidFill>
          <a:latin typeface="+mn-lt"/>
          <a:ea typeface="+mn-ea"/>
          <a:cs typeface="+mn-cs"/>
        </a:defRPr>
      </a:lvl2pPr>
      <a:lvl3pPr marL="4174338" algn="l" defTabSz="2087171" rtl="0" eaLnBrk="1" latinLnBrk="0" hangingPunct="1">
        <a:defRPr sz="8208" kern="1200">
          <a:solidFill>
            <a:schemeClr val="tx1"/>
          </a:solidFill>
          <a:latin typeface="+mn-lt"/>
          <a:ea typeface="+mn-ea"/>
          <a:cs typeface="+mn-cs"/>
        </a:defRPr>
      </a:lvl3pPr>
      <a:lvl4pPr marL="6261509" algn="l" defTabSz="2087171" rtl="0" eaLnBrk="1" latinLnBrk="0" hangingPunct="1">
        <a:defRPr sz="8208" kern="1200">
          <a:solidFill>
            <a:schemeClr val="tx1"/>
          </a:solidFill>
          <a:latin typeface="+mn-lt"/>
          <a:ea typeface="+mn-ea"/>
          <a:cs typeface="+mn-cs"/>
        </a:defRPr>
      </a:lvl4pPr>
      <a:lvl5pPr marL="8348677" algn="l" defTabSz="2087171" rtl="0" eaLnBrk="1" latinLnBrk="0" hangingPunct="1">
        <a:defRPr sz="8208" kern="1200">
          <a:solidFill>
            <a:schemeClr val="tx1"/>
          </a:solidFill>
          <a:latin typeface="+mn-lt"/>
          <a:ea typeface="+mn-ea"/>
          <a:cs typeface="+mn-cs"/>
        </a:defRPr>
      </a:lvl5pPr>
      <a:lvl6pPr marL="10435847" algn="l" defTabSz="2087171" rtl="0" eaLnBrk="1" latinLnBrk="0" hangingPunct="1">
        <a:defRPr sz="8208" kern="1200">
          <a:solidFill>
            <a:schemeClr val="tx1"/>
          </a:solidFill>
          <a:latin typeface="+mn-lt"/>
          <a:ea typeface="+mn-ea"/>
          <a:cs typeface="+mn-cs"/>
        </a:defRPr>
      </a:lvl6pPr>
      <a:lvl7pPr marL="12523018" algn="l" defTabSz="2087171" rtl="0" eaLnBrk="1" latinLnBrk="0" hangingPunct="1">
        <a:defRPr sz="8208" kern="1200">
          <a:solidFill>
            <a:schemeClr val="tx1"/>
          </a:solidFill>
          <a:latin typeface="+mn-lt"/>
          <a:ea typeface="+mn-ea"/>
          <a:cs typeface="+mn-cs"/>
        </a:defRPr>
      </a:lvl7pPr>
      <a:lvl8pPr marL="14610186" algn="l" defTabSz="2087171" rtl="0" eaLnBrk="1" latinLnBrk="0" hangingPunct="1">
        <a:defRPr sz="8208" kern="1200">
          <a:solidFill>
            <a:schemeClr val="tx1"/>
          </a:solidFill>
          <a:latin typeface="+mn-lt"/>
          <a:ea typeface="+mn-ea"/>
          <a:cs typeface="+mn-cs"/>
        </a:defRPr>
      </a:lvl8pPr>
      <a:lvl9pPr marL="16697356" algn="l" defTabSz="2087171" rtl="0" eaLnBrk="1" latinLnBrk="0" hangingPunct="1">
        <a:defRPr sz="82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jp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jdelijke aanduiding voor inhoud 54"/>
          <p:cNvSpPr>
            <a:spLocks noGrp="1"/>
          </p:cNvSpPr>
          <p:nvPr>
            <p:ph idx="4294967295"/>
          </p:nvPr>
        </p:nvSpPr>
        <p:spPr>
          <a:xfrm>
            <a:off x="1027697" y="8465359"/>
            <a:ext cx="9328416" cy="7808140"/>
          </a:xfrm>
          <a:solidFill>
            <a:srgbClr val="99CCFF"/>
          </a:solidFill>
        </p:spPr>
        <p:txBody>
          <a:bodyPr/>
          <a:lstStyle/>
          <a:p>
            <a:r>
              <a:rPr lang="nl-NL" sz="4800" b="1" dirty="0">
                <a:solidFill>
                  <a:schemeClr val="tx1"/>
                </a:solidFill>
                <a:latin typeface="+mj-lt"/>
              </a:rPr>
              <a:t>Achtergrond</a:t>
            </a:r>
            <a:br>
              <a:rPr lang="nl-NL" sz="3600" b="1" dirty="0">
                <a:solidFill>
                  <a:schemeClr val="tx1"/>
                </a:solidFill>
                <a:latin typeface="+mj-lt"/>
              </a:rPr>
            </a:br>
            <a:r>
              <a:rPr lang="nl-NL" sz="3600" dirty="0">
                <a:solidFill>
                  <a:schemeClr val="tx1"/>
                </a:solidFill>
                <a:latin typeface="+mj-lt"/>
              </a:rPr>
              <a:t>O</a:t>
            </a:r>
            <a:r>
              <a:rPr lang="nl-NL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rganisaties in de langdurige zorg stelde corona crisisteams in. De crisisteams moesten besluiten nemen m.b.t. corona o.b.v. weinig kennis; er was grote behoefte aan uitwisseling van ervaringen.</a:t>
            </a:r>
          </a:p>
          <a:p>
            <a:pPr>
              <a:lnSpc>
                <a:spcPct val="107000"/>
              </a:lnSpc>
              <a:spcAft>
                <a:spcPts val="2264"/>
              </a:spcAft>
            </a:pPr>
            <a:br>
              <a:rPr lang="nl-NL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4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Doelen:</a:t>
            </a:r>
            <a:br>
              <a:rPr lang="nl-NL" sz="3396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uitwisselen van ervaringen; </a:t>
            </a:r>
            <a:br>
              <a:rPr lang="nl-NL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grootschalig longitudinaal kwalitatief onderzoek volgens niet-belastende methode;</a:t>
            </a:r>
            <a:br>
              <a:rPr lang="nl-NL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beschrijven van maatregelen, uitdagingen, en impact COVID-19 in verpleeghuizen.</a:t>
            </a:r>
            <a:endParaRPr lang="nl-NL" sz="3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ijdelijke aanduiding voor inhoud 54"/>
          <p:cNvSpPr txBox="1">
            <a:spLocks/>
          </p:cNvSpPr>
          <p:nvPr/>
        </p:nvSpPr>
        <p:spPr>
          <a:xfrm>
            <a:off x="11440633" y="8465360"/>
            <a:ext cx="17762456" cy="7808140"/>
          </a:xfrm>
          <a:prstGeom prst="rect">
            <a:avLst/>
          </a:prstGeom>
          <a:solidFill>
            <a:srgbClr val="BFF5FF"/>
          </a:solidFill>
        </p:spPr>
        <p:txBody>
          <a:bodyPr vert="horz" wrap="square" lIns="417430" tIns="208713" rIns="417430" bIns="208713" numCol="1" spcCol="216000" rtlCol="0">
            <a:spAutoFit/>
          </a:bodyPr>
          <a:lstStyle/>
          <a:p>
            <a:pPr>
              <a:defRPr/>
            </a:pPr>
            <a:r>
              <a:rPr lang="nl-NL" sz="4800" b="1" dirty="0">
                <a:latin typeface="Calibri"/>
                <a:cs typeface="Calibri"/>
              </a:rPr>
              <a:t>Studie opzet</a:t>
            </a:r>
            <a:br>
              <a:rPr lang="nl-NL" sz="4800" b="1" dirty="0">
                <a:latin typeface="Calibri"/>
                <a:cs typeface="Calibri"/>
              </a:rPr>
            </a:b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Design: 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kwalitatieve multicenter studie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latin typeface="Calibri"/>
                <a:cs typeface="Calibri"/>
              </a:rPr>
              <a:t>Deelnemers: </a:t>
            </a:r>
            <a:r>
              <a:rPr lang="en-US" sz="3600" dirty="0">
                <a:latin typeface="NewBaskerville-Roman"/>
              </a:rPr>
              <a:t>41 </a:t>
            </a:r>
            <a:r>
              <a:rPr lang="en-US" sz="3600" dirty="0" err="1">
                <a:latin typeface="NewBaskerville-Roman"/>
              </a:rPr>
              <a:t>organisaties</a:t>
            </a:r>
            <a:r>
              <a:rPr lang="en-US" sz="3600" dirty="0">
                <a:latin typeface="NewBaskerville-Roman"/>
              </a:rPr>
              <a:t> </a:t>
            </a:r>
            <a:r>
              <a:rPr lang="en-US" sz="3600" dirty="0" err="1">
                <a:latin typeface="NewBaskerville-Roman"/>
              </a:rPr>
              <a:t>langdurige</a:t>
            </a:r>
            <a:r>
              <a:rPr lang="en-US" sz="3600" dirty="0">
                <a:latin typeface="NewBaskerville-Roman"/>
              </a:rPr>
              <a:t> </a:t>
            </a:r>
            <a:r>
              <a:rPr lang="en-US" sz="3600" dirty="0" err="1">
                <a:latin typeface="NewBaskerville-Roman"/>
              </a:rPr>
              <a:t>zorg</a:t>
            </a:r>
            <a:r>
              <a:rPr lang="en-US" sz="3600" dirty="0">
                <a:latin typeface="NewBaskerville-Roman"/>
              </a:rPr>
              <a:t>; </a:t>
            </a:r>
            <a:r>
              <a:rPr lang="en-US" sz="3600" dirty="0" err="1">
                <a:latin typeface="NewBaskerville-Roman"/>
              </a:rPr>
              <a:t>samen</a:t>
            </a:r>
            <a:r>
              <a:rPr lang="en-US" sz="3600" dirty="0">
                <a:latin typeface="NewBaskerville-Roman"/>
              </a:rPr>
              <a:t> 563 </a:t>
            </a:r>
            <a:r>
              <a:rPr lang="en-US" sz="3600" dirty="0" err="1">
                <a:latin typeface="NewBaskerville-Roman"/>
              </a:rPr>
              <a:t>verpleeghuizen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verzameling: 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Notulen van crisisteams van april 2020 – 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november 2021.</a:t>
            </a:r>
            <a:b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verwerking</a:t>
            </a:r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NL" sz="3600" dirty="0" err="1">
                <a:latin typeface="Calibri"/>
                <a:cs typeface="Calibri"/>
              </a:rPr>
              <a:t>Gepseudonanomiseerde</a:t>
            </a:r>
            <a:r>
              <a:rPr lang="nl-NL" sz="3600" dirty="0">
                <a:latin typeface="Calibri"/>
                <a:cs typeface="Calibri"/>
              </a:rPr>
              <a:t> documenten geüpload </a:t>
            </a:r>
            <a:br>
              <a:rPr lang="nl-NL" sz="3600" dirty="0">
                <a:latin typeface="Calibri"/>
                <a:cs typeface="Calibri"/>
              </a:rPr>
            </a:br>
            <a:r>
              <a:rPr lang="nl-NL" sz="3600" dirty="0">
                <a:latin typeface="Calibri"/>
                <a:cs typeface="Calibri"/>
              </a:rPr>
              <a:t>en gecodeerd in een online Castor database</a:t>
            </a:r>
            <a:br>
              <a:rPr lang="nl-NL" sz="3600" dirty="0">
                <a:latin typeface="Calibri"/>
                <a:cs typeface="Calibri"/>
              </a:rPr>
            </a:br>
            <a:br>
              <a:rPr lang="nl-NL" sz="3600" dirty="0">
                <a:latin typeface="Calibri"/>
                <a:cs typeface="Calibri"/>
              </a:rPr>
            </a:br>
            <a:r>
              <a:rPr lang="nl-NL" sz="3600" b="1" dirty="0">
                <a:latin typeface="Calibri"/>
                <a:cs typeface="Calibri"/>
              </a:rPr>
              <a:t>Opbrengsten:</a:t>
            </a:r>
          </a:p>
          <a:p>
            <a:pPr marL="485238" indent="-485238">
              <a:buFont typeface="Arial" panose="020B0604020202020204" pitchFamily="34" charset="0"/>
              <a:buChar char="•"/>
            </a:pPr>
            <a:r>
              <a:rPr lang="nl-NL" sz="3600" b="1" dirty="0">
                <a:latin typeface="Calibri"/>
                <a:cs typeface="Calibri"/>
              </a:rPr>
              <a:t>wetenschappelijke papers en presentaties</a:t>
            </a:r>
          </a:p>
          <a:p>
            <a:pPr marL="485238" indent="-485238">
              <a:buFont typeface="Arial" panose="020B0604020202020204" pitchFamily="34" charset="0"/>
              <a:buChar char="•"/>
            </a:pPr>
            <a:r>
              <a:rPr lang="nl-NL" sz="3600" b="1" dirty="0">
                <a:latin typeface="Calibri"/>
                <a:cs typeface="Calibri"/>
              </a:rPr>
              <a:t>rapportages </a:t>
            </a:r>
            <a:r>
              <a:rPr lang="nl-NL" sz="3600" dirty="0">
                <a:latin typeface="Calibri"/>
                <a:cs typeface="Calibri"/>
              </a:rPr>
              <a:t>(1 – 3 wekelijks) over recente ontwikkelingen, </a:t>
            </a:r>
            <a:br>
              <a:rPr lang="nl-NL" sz="3600" dirty="0">
                <a:latin typeface="Calibri"/>
                <a:cs typeface="Calibri"/>
              </a:rPr>
            </a:br>
            <a:r>
              <a:rPr lang="nl-NL" sz="3600" dirty="0">
                <a:latin typeface="Calibri"/>
                <a:cs typeface="Calibri"/>
              </a:rPr>
              <a:t>gedeeld met de organisaties, ministerie van VWS, branche-</a:t>
            </a:r>
            <a:br>
              <a:rPr lang="nl-NL" sz="3600" dirty="0">
                <a:latin typeface="Calibri"/>
                <a:cs typeface="Calibri"/>
              </a:rPr>
            </a:br>
            <a:r>
              <a:rPr lang="nl-NL" sz="3600" dirty="0">
                <a:latin typeface="Calibri"/>
                <a:cs typeface="Calibri"/>
              </a:rPr>
              <a:t>organisaties en de ‘</a:t>
            </a:r>
            <a:r>
              <a:rPr lang="en-US" sz="3600" dirty="0">
                <a:latin typeface="NewBaskerville-Roman"/>
              </a:rPr>
              <a:t>chief nursing officer’ </a:t>
            </a:r>
            <a:r>
              <a:rPr lang="en-US" sz="3600" dirty="0" err="1">
                <a:latin typeface="NewBaskerville-Roman"/>
              </a:rPr>
              <a:t>uit</a:t>
            </a:r>
            <a:r>
              <a:rPr lang="en-US" sz="3600" dirty="0">
                <a:latin typeface="NewBaskerville-Roman"/>
              </a:rPr>
              <a:t> het Outbreak Management Team.</a:t>
            </a:r>
            <a:endParaRPr lang="en-US" sz="3600" dirty="0">
              <a:solidFill>
                <a:srgbClr val="000000"/>
              </a:solidFill>
              <a:latin typeface="NewBaskerville-Roman"/>
            </a:endParaRPr>
          </a:p>
        </p:txBody>
      </p:sp>
      <p:sp>
        <p:nvSpPr>
          <p:cNvPr id="57" name="Tijdelijke aanduiding voor inhoud 54"/>
          <p:cNvSpPr txBox="1">
            <a:spLocks/>
          </p:cNvSpPr>
          <p:nvPr/>
        </p:nvSpPr>
        <p:spPr>
          <a:xfrm>
            <a:off x="992237" y="17350560"/>
            <a:ext cx="14990008" cy="11121160"/>
          </a:xfrm>
          <a:prstGeom prst="rect">
            <a:avLst/>
          </a:prstGeom>
          <a:solidFill>
            <a:srgbClr val="F39100"/>
          </a:solidFill>
        </p:spPr>
        <p:txBody>
          <a:bodyPr vert="horz" wrap="square" lIns="417430" tIns="208713" rIns="417430" bIns="208713" numCol="1" spcCol="216000" rtlCol="0">
            <a:noAutofit/>
          </a:bodyPr>
          <a:lstStyle/>
          <a:p>
            <a:pPr algn="ctr">
              <a:defRPr/>
            </a:pPr>
            <a:r>
              <a:rPr lang="nl-NL" sz="4800" b="1" dirty="0">
                <a:solidFill>
                  <a:schemeClr val="tx2"/>
                </a:solidFill>
                <a:latin typeface="Calibri"/>
                <a:cs typeface="Calibri"/>
              </a:rPr>
              <a:t>Werken met meerdere codeurs</a:t>
            </a:r>
            <a:br>
              <a:rPr lang="nl-NL" sz="4800" b="1" dirty="0">
                <a:solidFill>
                  <a:schemeClr val="tx2"/>
                </a:solidFill>
                <a:latin typeface="Calibri"/>
                <a:cs typeface="Calibri"/>
              </a:rPr>
            </a:br>
            <a:r>
              <a:rPr lang="nl-NL" sz="4800" b="1" dirty="0">
                <a:solidFill>
                  <a:schemeClr val="tx2"/>
                </a:solidFill>
                <a:latin typeface="Calibri"/>
                <a:cs typeface="Calibri"/>
              </a:rPr>
              <a:t>&amp; kwaliteitscontrole</a:t>
            </a:r>
          </a:p>
          <a:p>
            <a:pPr>
              <a:defRPr/>
            </a:pP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Gecodeerd door </a:t>
            </a: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&gt;20 codeurs, o.l.v. enkele hoofdonderzoekers. </a:t>
            </a:r>
            <a:b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Kwaliteit van werken met vele codeurs werd gewaarborgd d.m.v.:</a:t>
            </a:r>
            <a:b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3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8730" indent="-808730">
              <a:buFont typeface="Arial" panose="020B0604020202020204" pitchFamily="34" charset="0"/>
              <a:buChar char="•"/>
              <a:defRPr/>
            </a:pP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Gebruik van een </a:t>
            </a: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codeboom</a:t>
            </a:r>
            <a:b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36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8730" indent="-808730">
              <a:buFont typeface="Arial" panose="020B0604020202020204" pitchFamily="34" charset="0"/>
              <a:buChar char="•"/>
              <a:defRPr/>
            </a:pP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Standard operating procedures</a:t>
            </a: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nl-NL" sz="36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SOPs</a:t>
            </a: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b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36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8730" indent="-808730">
              <a:buFont typeface="Arial" panose="020B0604020202020204" pitchFamily="34" charset="0"/>
              <a:buChar char="•"/>
              <a:defRPr/>
            </a:pP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Mondeling</a:t>
            </a: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instrueren </a:t>
            </a: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van nieuwe codeurs</a:t>
            </a:r>
            <a:b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3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8730" indent="-808730">
              <a:buFont typeface="Arial" panose="020B0604020202020204" pitchFamily="34" charset="0"/>
              <a:buChar char="•"/>
              <a:defRPr/>
            </a:pP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Dubbel coderingen </a:t>
            </a: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door hoofdonderzoeker de eerste weken, </a:t>
            </a: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feedback </a:t>
            </a: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van hoofdonderzoeker</a:t>
            </a: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verbetering monitoren</a:t>
            </a:r>
            <a:b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3600" b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8730" indent="-808730">
              <a:buFont typeface="Arial" panose="020B0604020202020204" pitchFamily="34" charset="0"/>
              <a:buChar char="•"/>
              <a:defRPr/>
            </a:pP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Wekelijks</a:t>
            </a: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laagdrempelig mailcontact met de hoofdonderzoekers: </a:t>
            </a: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evt. moeilijkheden, aanvullingen op de codeboom, etc.</a:t>
            </a:r>
            <a:b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l-NL" sz="36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8730" indent="-808730">
              <a:buFont typeface="Arial" panose="020B0604020202020204" pitchFamily="34" charset="0"/>
              <a:buChar char="•"/>
              <a:defRPr/>
            </a:pP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Regelmatig </a:t>
            </a:r>
            <a:r>
              <a:rPr lang="nl-NL" sz="36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overleg met alle codeurs </a:t>
            </a: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over ontwikkelingen in de data, codeboom en onderzoeksgroep</a:t>
            </a:r>
            <a:endParaRPr lang="nl-NL" sz="3600" b="1" dirty="0">
              <a:solidFill>
                <a:schemeClr val="tx2"/>
              </a:solidFill>
              <a:highlight>
                <a:srgbClr val="FF00FF"/>
              </a:highlight>
              <a:latin typeface="Calibri"/>
              <a:cs typeface="Calibri"/>
            </a:endParaRPr>
          </a:p>
        </p:txBody>
      </p:sp>
      <p:sp>
        <p:nvSpPr>
          <p:cNvPr id="58" name="Tijdelijke aanduiding voor inhoud 54"/>
          <p:cNvSpPr txBox="1">
            <a:spLocks/>
          </p:cNvSpPr>
          <p:nvPr/>
        </p:nvSpPr>
        <p:spPr>
          <a:xfrm>
            <a:off x="17089473" y="17350561"/>
            <a:ext cx="12040406" cy="13684409"/>
          </a:xfrm>
          <a:prstGeom prst="rect">
            <a:avLst/>
          </a:prstGeom>
          <a:solidFill>
            <a:schemeClr val="tx2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vert="horz" lIns="417430" tIns="208713" rIns="417430" bIns="208713" rtlCol="0">
            <a:noAutofit/>
          </a:bodyPr>
          <a:lstStyle/>
          <a:p>
            <a:pPr algn="ctr" defTabSz="2087171">
              <a:defRPr/>
            </a:pPr>
            <a:r>
              <a:rPr lang="nl-NL" sz="4800" b="1" dirty="0">
                <a:solidFill>
                  <a:schemeClr val="bg1"/>
                </a:solidFill>
                <a:latin typeface="Calibri"/>
                <a:cs typeface="Calibri"/>
              </a:rPr>
              <a:t>Methode: Content analyse</a:t>
            </a:r>
            <a:br>
              <a:rPr lang="nl-NL" sz="3962" b="1" dirty="0">
                <a:solidFill>
                  <a:schemeClr val="bg1"/>
                </a:solidFill>
                <a:latin typeface="Calibri"/>
                <a:cs typeface="Calibri"/>
              </a:rPr>
            </a:br>
            <a:endParaRPr lang="nl-NL" sz="3962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defTabSz="2087171">
              <a:defRPr/>
            </a:pPr>
            <a:r>
              <a:rPr lang="nl-NL" sz="3600" b="1" dirty="0">
                <a:solidFill>
                  <a:schemeClr val="bg1"/>
                </a:solidFill>
                <a:latin typeface="Calibri"/>
                <a:cs typeface="Calibri"/>
              </a:rPr>
              <a:t>1. </a:t>
            </a: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Ontwikkeling</a:t>
            </a:r>
            <a:r>
              <a:rPr lang="en-US" sz="3600" b="1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codeboom</a:t>
            </a:r>
            <a:endParaRPr lang="en-US" sz="3600" b="1" dirty="0">
              <a:solidFill>
                <a:schemeClr val="bg1"/>
              </a:solidFill>
              <a:latin typeface="NewBaskerville-Roman"/>
            </a:endParaRPr>
          </a:p>
          <a:p>
            <a:pPr marL="808730" indent="-8087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Inductief</a:t>
            </a:r>
            <a:r>
              <a:rPr lang="en-US" sz="3600" b="1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codeerden</a:t>
            </a:r>
            <a:r>
              <a:rPr lang="en-US" sz="3600" b="1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eerste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documenten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en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consensusbespreking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door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hoofdonderzoekers</a:t>
            </a:r>
            <a:br>
              <a:rPr lang="en-US" sz="3600" dirty="0">
                <a:solidFill>
                  <a:schemeClr val="bg1"/>
                </a:solidFill>
                <a:latin typeface="NewBaskerville-Roman"/>
              </a:rPr>
            </a:br>
            <a:endParaRPr lang="en-US" sz="3600" dirty="0">
              <a:solidFill>
                <a:schemeClr val="bg1"/>
              </a:solidFill>
              <a:latin typeface="NewBaskerville-Roman"/>
            </a:endParaRPr>
          </a:p>
          <a:p>
            <a:pPr marL="808730" indent="-80873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  <a:latin typeface="NewBaskerville-Roman"/>
              </a:rPr>
              <a:t>Codes </a:t>
            </a: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toevoegen</a:t>
            </a:r>
            <a:r>
              <a:rPr lang="en-US" sz="3600" b="1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tijdens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het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onderzoek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: </a:t>
            </a:r>
            <a:r>
              <a:rPr lang="en-US" sz="3600" b="1" dirty="0">
                <a:solidFill>
                  <a:schemeClr val="bg1"/>
                </a:solidFill>
                <a:latin typeface="NewBaskerville-Roman"/>
              </a:rPr>
              <a:t>input door alle </a:t>
            </a: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codeurs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hoofdonderzoekers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besluiten</a:t>
            </a:r>
            <a:endParaRPr lang="en-US" sz="3600" dirty="0">
              <a:solidFill>
                <a:schemeClr val="bg1"/>
              </a:solidFill>
              <a:latin typeface="NewBaskerville-Roman"/>
            </a:endParaRPr>
          </a:p>
          <a:p>
            <a:br>
              <a:rPr lang="en-US" sz="3600" dirty="0">
                <a:solidFill>
                  <a:schemeClr val="bg1"/>
                </a:solidFill>
                <a:latin typeface="NewBaskerville-Roman"/>
              </a:rPr>
            </a:br>
            <a:r>
              <a:rPr lang="en-US" sz="3600" b="1" dirty="0">
                <a:solidFill>
                  <a:schemeClr val="bg1"/>
                </a:solidFill>
                <a:latin typeface="NewBaskerville-Roman"/>
              </a:rPr>
              <a:t>2. </a:t>
            </a: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Coderen</a:t>
            </a:r>
            <a:endParaRPr lang="en-US" sz="3600" b="1" dirty="0">
              <a:solidFill>
                <a:schemeClr val="bg1"/>
              </a:solidFill>
              <a:latin typeface="NewBaskerville-Roman"/>
            </a:endParaRPr>
          </a:p>
          <a:p>
            <a:pPr marL="808730" indent="-808730">
              <a:buFont typeface="Arial" panose="020B0604020202020204" pitchFamily="34" charset="0"/>
              <a:buChar char="•"/>
            </a:pP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Documenten</a:t>
            </a:r>
            <a:r>
              <a:rPr lang="en-US" sz="3600" b="1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verdelen</a:t>
            </a:r>
            <a:r>
              <a:rPr lang="en-US" sz="3600" b="1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over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codeurs</a:t>
            </a:r>
            <a:br>
              <a:rPr lang="en-US" sz="3600" dirty="0">
                <a:solidFill>
                  <a:schemeClr val="bg1"/>
                </a:solidFill>
                <a:latin typeface="NewBaskerville-Roman"/>
              </a:rPr>
            </a:br>
            <a:endParaRPr lang="en-US" sz="3600" dirty="0">
              <a:solidFill>
                <a:schemeClr val="bg1"/>
              </a:solidFill>
              <a:latin typeface="NewBaskerville-Roman"/>
            </a:endParaRPr>
          </a:p>
          <a:p>
            <a:pPr marL="808730" indent="-80873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Coderen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a.d.h.v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. de </a:t>
            </a: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codeboom</a:t>
            </a:r>
            <a:r>
              <a:rPr lang="en-US" sz="3600" b="1" dirty="0">
                <a:solidFill>
                  <a:schemeClr val="bg1"/>
                </a:solidFill>
                <a:latin typeface="NewBaskerville-Roman"/>
              </a:rPr>
              <a:t>: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maatregelen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uitdagingen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voorraden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,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besmettingscijfers</a:t>
            </a:r>
            <a:br>
              <a:rPr lang="en-US" sz="3600" b="1" dirty="0">
                <a:solidFill>
                  <a:schemeClr val="bg1"/>
                </a:solidFill>
                <a:latin typeface="NewBaskerville-Roman"/>
              </a:rPr>
            </a:br>
            <a:endParaRPr lang="en-US" sz="3600" b="1" dirty="0">
              <a:solidFill>
                <a:schemeClr val="bg1"/>
              </a:solidFill>
              <a:latin typeface="NewBaskerville-Roman"/>
            </a:endParaRPr>
          </a:p>
          <a:p>
            <a:pPr marL="808730" indent="-80873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Hoofdonderzoekers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ewBaskerville-Roman"/>
              </a:rPr>
              <a:t>clusteren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codes tot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terugkerende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onderwerpen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ofwel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 ‘data </a:t>
            </a:r>
            <a:r>
              <a:rPr lang="en-US" sz="3600" dirty="0" err="1">
                <a:solidFill>
                  <a:schemeClr val="bg1"/>
                </a:solidFill>
                <a:latin typeface="NewBaskerville-Roman"/>
              </a:rPr>
              <a:t>categorieën</a:t>
            </a:r>
            <a:r>
              <a:rPr lang="en-US" sz="3600" dirty="0">
                <a:solidFill>
                  <a:schemeClr val="bg1"/>
                </a:solidFill>
                <a:latin typeface="NewBaskerville-Roman"/>
              </a:rPr>
              <a:t>’ (1))</a:t>
            </a:r>
          </a:p>
          <a:p>
            <a:br>
              <a:rPr lang="nl-NL" sz="3600" b="1" u="sng" dirty="0">
                <a:solidFill>
                  <a:schemeClr val="bg1"/>
                </a:solidFill>
                <a:latin typeface="NewBaskerville-Roman"/>
              </a:rPr>
            </a:br>
            <a:r>
              <a:rPr lang="nl-NL" sz="3600" b="1" dirty="0">
                <a:solidFill>
                  <a:schemeClr val="bg1"/>
                </a:solidFill>
                <a:latin typeface="NewBaskerville-Roman"/>
              </a:rPr>
              <a:t>3. Analyseren</a:t>
            </a:r>
          </a:p>
          <a:p>
            <a:pPr marL="808730" indent="-808730">
              <a:buFont typeface="Arial" panose="020B0604020202020204" pitchFamily="34" charset="0"/>
              <a:buChar char="•"/>
            </a:pPr>
            <a:r>
              <a:rPr lang="nl-NL" sz="3600" b="1" dirty="0">
                <a:solidFill>
                  <a:schemeClr val="bg1"/>
                </a:solidFill>
                <a:latin typeface="NewBaskerville-Roman"/>
              </a:rPr>
              <a:t>Selecteren</a:t>
            </a:r>
            <a:r>
              <a:rPr lang="nl-NL" sz="3600" dirty="0">
                <a:solidFill>
                  <a:schemeClr val="bg1"/>
                </a:solidFill>
                <a:latin typeface="NewBaskerville-Roman"/>
              </a:rPr>
              <a:t> o.b.v. codes (m.b.v. SPSS)</a:t>
            </a:r>
            <a:br>
              <a:rPr lang="nl-NL" sz="3600" dirty="0">
                <a:solidFill>
                  <a:schemeClr val="bg1"/>
                </a:solidFill>
                <a:latin typeface="NewBaskerville-Roman"/>
              </a:rPr>
            </a:br>
            <a:endParaRPr lang="nl-NL" sz="3600" dirty="0">
              <a:solidFill>
                <a:schemeClr val="bg1"/>
              </a:solidFill>
              <a:latin typeface="NewBaskerville-Roman"/>
            </a:endParaRPr>
          </a:p>
          <a:p>
            <a:pPr marL="808730" indent="-80873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latin typeface="NewBaskerville-Roman"/>
              </a:rPr>
              <a:t>Kwantitatief: </a:t>
            </a:r>
            <a:r>
              <a:rPr lang="nl-NL" sz="3600" b="1" dirty="0">
                <a:solidFill>
                  <a:schemeClr val="bg1"/>
                </a:solidFill>
                <a:latin typeface="NewBaskerville-Roman"/>
              </a:rPr>
              <a:t>frequenties</a:t>
            </a:r>
            <a:r>
              <a:rPr lang="nl-NL" sz="3600" dirty="0">
                <a:solidFill>
                  <a:schemeClr val="bg1"/>
                </a:solidFill>
                <a:latin typeface="NewBaskerville-Roman"/>
              </a:rPr>
              <a:t> van codes weergeven</a:t>
            </a:r>
          </a:p>
          <a:p>
            <a:pPr marL="808730" indent="-808730">
              <a:buFont typeface="Arial" panose="020B0604020202020204" pitchFamily="34" charset="0"/>
              <a:buChar char="•"/>
            </a:pPr>
            <a:r>
              <a:rPr lang="nl-NL" sz="3600" dirty="0">
                <a:solidFill>
                  <a:schemeClr val="bg1"/>
                </a:solidFill>
                <a:latin typeface="NewBaskerville-Roman"/>
              </a:rPr>
              <a:t>Kwalitatief: Geselecteerde stukken tekst </a:t>
            </a:r>
            <a:r>
              <a:rPr lang="nl-NL" sz="3600" b="1" dirty="0">
                <a:solidFill>
                  <a:schemeClr val="bg1"/>
                </a:solidFill>
                <a:latin typeface="NewBaskerville-Roman"/>
              </a:rPr>
              <a:t>beschrijven</a:t>
            </a:r>
            <a:r>
              <a:rPr lang="nl-NL" sz="3600" dirty="0">
                <a:solidFill>
                  <a:schemeClr val="bg1"/>
                </a:solidFill>
                <a:latin typeface="NewBaskerville-Roman"/>
              </a:rPr>
              <a:t>, volgens terminologie in de data (2)</a:t>
            </a:r>
          </a:p>
        </p:txBody>
      </p:sp>
      <p:sp>
        <p:nvSpPr>
          <p:cNvPr id="18" name="Tijdelijke aanduiding voor inhoud 54"/>
          <p:cNvSpPr txBox="1">
            <a:spLocks/>
          </p:cNvSpPr>
          <p:nvPr/>
        </p:nvSpPr>
        <p:spPr>
          <a:xfrm>
            <a:off x="17089473" y="37306630"/>
            <a:ext cx="12040405" cy="14526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417430" tIns="208713" rIns="417430" bIns="208713" rtlCol="0">
            <a:noAutofit/>
          </a:bodyPr>
          <a:lstStyle/>
          <a:p>
            <a:pPr defTabSz="2087171">
              <a:defRPr/>
            </a:pPr>
            <a:r>
              <a:rPr lang="en-US" sz="1800" b="1" dirty="0" err="1">
                <a:latin typeface="Calibri"/>
                <a:cs typeface="Calibri"/>
              </a:rPr>
              <a:t>Verwijzingen</a:t>
            </a:r>
            <a:endParaRPr lang="en-US" sz="1800" b="1" dirty="0">
              <a:latin typeface="Calibri"/>
              <a:cs typeface="Calibri"/>
            </a:endParaRPr>
          </a:p>
          <a:p>
            <a:pPr>
              <a:defRPr/>
            </a:pPr>
            <a:r>
              <a:rPr lang="nl-NL" sz="1800" dirty="0">
                <a:latin typeface="NewBaskerville-Roman"/>
              </a:rPr>
              <a:t>1.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Vaismoradi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Turunen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H,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Bondas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T. Content analysis and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thematic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analysis: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Implications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conducting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nl-NL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</a:t>
            </a:r>
            <a:r>
              <a:rPr lang="nl-NL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Health </a:t>
            </a:r>
            <a:r>
              <a:rPr lang="nl-NL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2013;15(3):398-405; </a:t>
            </a:r>
            <a:b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NL" sz="1800" dirty="0">
                <a:latin typeface="NewBaskerville-Roman"/>
              </a:rPr>
              <a:t>2.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Bengtsson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M. How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 and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qualitative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content analysis. </a:t>
            </a:r>
            <a:r>
              <a:rPr lang="nl-NL" sz="18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NursingPlus</a:t>
            </a:r>
            <a:r>
              <a:rPr lang="nl-NL" sz="1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</a:t>
            </a:r>
            <a:r>
              <a:rPr lang="nl-NL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2016(2):8-14; </a:t>
            </a:r>
            <a:endParaRPr lang="en-US" sz="1800" dirty="0">
              <a:highlight>
                <a:srgbClr val="FF00FF"/>
              </a:highlight>
              <a:latin typeface="NewBaskerville-Roman"/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3116286" y="4044501"/>
            <a:ext cx="25088297" cy="4075050"/>
          </a:xfrm>
          <a:solidFill>
            <a:schemeClr val="tx2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nl-NL" sz="9057" dirty="0">
                <a:latin typeface="Calibri" panose="020F0502020204030204" pitchFamily="34" charset="0"/>
                <a:ea typeface="Calibri" panose="020F0502020204030204" pitchFamily="34" charset="0"/>
              </a:rPr>
              <a:t>De COVID-19 MINUTES studie: </a:t>
            </a:r>
            <a:br>
              <a:rPr lang="nl-NL" sz="7925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l-NL" sz="7925" dirty="0">
                <a:latin typeface="Calibri" panose="020F0502020204030204" pitchFamily="34" charset="0"/>
                <a:ea typeface="Calibri" panose="020F0502020204030204" pitchFamily="34" charset="0"/>
              </a:rPr>
              <a:t>kwalitatieve ‘big data’ en documentanalyse</a:t>
            </a:r>
            <a:endParaRPr lang="nl-NL" sz="7925" dirty="0"/>
          </a:p>
        </p:txBody>
      </p:sp>
      <p:pic>
        <p:nvPicPr>
          <p:cNvPr id="20" name="Afbeelding 1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63194" y="39036797"/>
            <a:ext cx="23483313" cy="336968"/>
          </a:xfrm>
          <a:prstGeom prst="rect">
            <a:avLst/>
          </a:prstGeom>
        </p:spPr>
      </p:pic>
      <p:sp>
        <p:nvSpPr>
          <p:cNvPr id="22" name="Tekstvak 21"/>
          <p:cNvSpPr txBox="1"/>
          <p:nvPr/>
        </p:nvSpPr>
        <p:spPr>
          <a:xfrm>
            <a:off x="13453746" y="1003429"/>
            <a:ext cx="15749343" cy="196401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2264"/>
              </a:spcAft>
            </a:pPr>
            <a:r>
              <a:rPr lang="nl-NL" sz="28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Lisa S van Tol</a:t>
            </a:r>
            <a:r>
              <a:rPr lang="nl-NL" sz="2800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1,2</a:t>
            </a:r>
            <a:r>
              <a:rPr lang="nl-NL" sz="28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 , Hanneke J A Smaling</a:t>
            </a:r>
            <a:r>
              <a:rPr lang="nl-NL" sz="2800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1,2</a:t>
            </a:r>
            <a:r>
              <a:rPr lang="nl-NL" sz="28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, Janneke M Groothuijse</a:t>
            </a:r>
            <a:r>
              <a:rPr lang="nl-NL" sz="2800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1,2</a:t>
            </a:r>
            <a:r>
              <a:rPr lang="nl-NL" sz="28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, Arno J Doornebosch</a:t>
            </a:r>
            <a:r>
              <a:rPr lang="nl-NL" sz="2800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1,2</a:t>
            </a:r>
            <a:r>
              <a:rPr lang="nl-NL" sz="28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, Sarah I M Janus</a:t>
            </a:r>
            <a:r>
              <a:rPr lang="nl-NL" sz="2800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3,4</a:t>
            </a:r>
            <a:r>
              <a:rPr lang="nl-NL" sz="28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,</a:t>
            </a:r>
            <a:r>
              <a:rPr lang="nl-NL" sz="2800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 </a:t>
            </a:r>
            <a:br>
              <a:rPr lang="nl-NL" sz="2800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</a:br>
            <a:r>
              <a:rPr lang="nl-NL" sz="28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Sytse U Zuidema</a:t>
            </a:r>
            <a:r>
              <a:rPr lang="nl-NL" sz="2800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3,4</a:t>
            </a:r>
            <a:r>
              <a:rPr lang="nl-NL" sz="28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, Monique A </a:t>
            </a:r>
            <a:r>
              <a:rPr lang="nl-NL" sz="2800" dirty="0" err="1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A</a:t>
            </a:r>
            <a:r>
              <a:rPr lang="nl-NL" sz="28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 Caljouw</a:t>
            </a:r>
            <a:r>
              <a:rPr lang="nl-NL" sz="2800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1,2</a:t>
            </a:r>
            <a:r>
              <a:rPr lang="nl-NL" sz="28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 Wilco P Achterberg</a:t>
            </a:r>
            <a:r>
              <a:rPr lang="nl-NL" sz="2800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1,2</a:t>
            </a:r>
            <a:r>
              <a:rPr lang="nl-NL" sz="28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, Margot W M de Waal</a:t>
            </a:r>
            <a:r>
              <a:rPr lang="nl-NL" sz="2800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  <a:t>1,2</a:t>
            </a:r>
          </a:p>
          <a:p>
            <a:pPr lvl="0"/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dobe Garamond Pro"/>
              </a:rPr>
              <a:t>1. Universitair Netwerk voor de Care sector Zuid-Holland (UNC-ZH), Leids Universitair Medisch Centrum </a:t>
            </a:r>
            <a:b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dobe Garamond Pro"/>
              </a:rPr>
            </a:b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dobe Garamond Pro"/>
              </a:rPr>
              <a:t>2. Afdeling Public Health en Eerstelijns Geneeskunde (PHEG), Leids Universitair Medisch Centrum</a:t>
            </a:r>
            <a:b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dobe Garamond Pro"/>
              </a:rPr>
            </a:b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dobe Garamond Pro"/>
              </a:rPr>
              <a:t>3. Universitair Netwerk Ouderenzorg – Universitair Medisch Centrum Groningen (UNO-UMCG)</a:t>
            </a:r>
            <a:b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dobe Garamond Pro"/>
              </a:rPr>
            </a:br>
            <a:r>
              <a:rPr lang="nl-NL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dobe Garamond Pro"/>
              </a:rPr>
              <a:t>4. Afdeling Huisartsgeneeskunde en Ouderengeneeskunde, Universitair Medisch Centrum Groningen</a:t>
            </a:r>
            <a:endParaRPr lang="nl-NL" sz="2800" dirty="0">
              <a:solidFill>
                <a:srgbClr val="000000"/>
              </a:solidFill>
              <a:latin typeface="Adobe Garamond Pro"/>
              <a:ea typeface="Calibri" panose="020F0502020204030204" pitchFamily="34" charset="0"/>
              <a:cs typeface="Adobe Garamond Pro"/>
            </a:endParaRPr>
          </a:p>
          <a:p>
            <a:pPr>
              <a:spcAft>
                <a:spcPts val="2264"/>
              </a:spcAft>
            </a:pPr>
            <a:br>
              <a:rPr lang="nl-NL" sz="5094" baseline="30000" dirty="0">
                <a:latin typeface="Calibri" panose="020F0502020204030204" pitchFamily="34" charset="0"/>
                <a:ea typeface="HelveticaNeueLTStd-Roman"/>
                <a:cs typeface="Calibri" panose="020F0502020204030204" pitchFamily="34" charset="0"/>
              </a:rPr>
            </a:br>
            <a:endParaRPr lang="nl-NL" sz="3962" dirty="0">
              <a:solidFill>
                <a:schemeClr val="accent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-17957" y="-21039"/>
            <a:ext cx="10188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-21039" y="-21039"/>
            <a:ext cx="0" cy="101886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273953" y="-21039"/>
            <a:ext cx="10188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0291591" y="-28675"/>
            <a:ext cx="0" cy="101886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-8748" y="42820195"/>
            <a:ext cx="10188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-27951" y="41814814"/>
            <a:ext cx="0" cy="101886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280692" y="42820195"/>
            <a:ext cx="101886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0298367" y="41802262"/>
            <a:ext cx="0" cy="101886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Afbeelding 9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FB8CA6C8-9EBD-440A-AB54-253E912AC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013" y="39747067"/>
            <a:ext cx="6537649" cy="2614166"/>
          </a:xfrm>
          <a:prstGeom prst="rect">
            <a:avLst/>
          </a:prstGeom>
        </p:spPr>
      </p:pic>
      <p:sp>
        <p:nvSpPr>
          <p:cNvPr id="31" name="TextBox 41">
            <a:extLst>
              <a:ext uri="{FF2B5EF4-FFF2-40B4-BE49-F238E27FC236}">
                <a16:creationId xmlns:a16="http://schemas.microsoft.com/office/drawing/2014/main" id="{73AFFA68-780B-4810-8B88-BDB07D742DFE}"/>
              </a:ext>
            </a:extLst>
          </p:cNvPr>
          <p:cNvSpPr txBox="1"/>
          <p:nvPr/>
        </p:nvSpPr>
        <p:spPr>
          <a:xfrm>
            <a:off x="22249565" y="40681527"/>
            <a:ext cx="6880314" cy="70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62" dirty="0">
                <a:solidFill>
                  <a:schemeClr val="tx2"/>
                </a:solidFill>
              </a:rPr>
              <a:t>Contact: L.S.van_Tol@lumc.nl</a:t>
            </a:r>
            <a:endParaRPr lang="en-GB" sz="3962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F3FD3-CB56-4458-8D39-BA44F6D3A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148" y="39747062"/>
            <a:ext cx="8303829" cy="2614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8FBEA1-0D28-454E-B6FB-A2A2D465A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62684" y="39906872"/>
            <a:ext cx="3423183" cy="24543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F85128-3CE0-48CD-8AA2-CBF33CC283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5" b="96368" l="10811" r="87613">
                        <a14:foregroundMark x1="70754" y1="3632" x2="71160" y2="3411"/>
                        <a14:foregroundMark x1="70309" y1="3874" x2="70754" y2="3632"/>
                        <a14:foregroundMark x1="69864" y1="4116" x2="70309" y2="3874"/>
                        <a14:foregroundMark x1="69419" y1="4358" x2="69864" y2="4116"/>
                        <a14:foregroundMark x1="68528" y1="4843" x2="69419" y2="4358"/>
                        <a14:foregroundMark x1="66305" y1="6053" x2="68528" y2="4843"/>
                        <a14:foregroundMark x1="63192" y1="7748" x2="66305" y2="6053"/>
                        <a14:foregroundMark x1="62757" y1="7985" x2="63192" y2="7748"/>
                        <a14:foregroundMark x1="45632" y1="17307" x2="45827" y2="17201"/>
                        <a14:foregroundMark x1="42731" y1="18886" x2="42973" y2="18754"/>
                        <a14:foregroundMark x1="41842" y1="19370" x2="42731" y2="18886"/>
                        <a14:foregroundMark x1="40951" y1="19855" x2="41842" y2="19370"/>
                        <a14:foregroundMark x1="40062" y1="20339" x2="40951" y2="19855"/>
                        <a14:foregroundMark x1="37838" y1="21550" x2="40062" y2="20339"/>
                        <a14:foregroundMark x1="80631" y1="11138" x2="82207" y2="31477"/>
                        <a14:foregroundMark x1="83108" y1="14286" x2="84685" y2="28087"/>
                        <a14:foregroundMark x1="85360" y1="16465" x2="87162" y2="23245"/>
                        <a14:foregroundMark x1="87613" y1="21550" x2="87387" y2="17676"/>
                        <a14:foregroundMark x1="18243" y1="64649" x2="23649" y2="69007"/>
                        <a14:foregroundMark x1="10811" y1="79177" x2="28153" y2="77966"/>
                        <a14:foregroundMark x1="60811" y1="92736" x2="60811" y2="96368"/>
                        <a14:foregroundMark x1="59910" y1="96126" x2="61937" y2="84019"/>
                        <a14:foregroundMark x1="43919" y1="15012" x2="43919" y2="15012"/>
                        <a14:foregroundMark x1="48423" y1="10896" x2="48423" y2="10896"/>
                        <a14:foregroundMark x1="50450" y1="10412" x2="50450" y2="10412"/>
                        <a14:foregroundMark x1="54054" y1="8959" x2="54054" y2="8959"/>
                        <a14:foregroundMark x1="43468" y1="15012" x2="43468" y2="15012"/>
                        <a14:foregroundMark x1="47523" y1="12833" x2="47523" y2="12833"/>
                        <a14:foregroundMark x1="30856" y1="77240" x2="30856" y2="77240"/>
                        <a14:foregroundMark x1="20946" y1="61743" x2="20946" y2="61743"/>
                        <a14:foregroundMark x1="57883" y1="7748" x2="57883" y2="7748"/>
                        <a14:foregroundMark x1="61486" y1="6295" x2="61486" y2="6295"/>
                        <a14:foregroundMark x1="70721" y1="5569" x2="67793" y2="6295"/>
                        <a14:foregroundMark x1="24099" y1="74576" x2="24099" y2="74576"/>
                        <a14:backgroundMark x1="45946" y1="16949" x2="53378" y2="13559"/>
                        <a14:backgroundMark x1="55180" y1="12107" x2="55180" y2="12107"/>
                        <a14:backgroundMark x1="55856" y1="10654" x2="55856" y2="10654"/>
                        <a14:backgroundMark x1="57658" y1="10654" x2="57658" y2="10654"/>
                        <a14:backgroundMark x1="60811" y1="10169" x2="60811" y2="10169"/>
                        <a14:backgroundMark x1="64189" y1="9201" x2="64189" y2="9201"/>
                        <a14:backgroundMark x1="63063" y1="8475" x2="60360" y2="8717"/>
                        <a14:backgroundMark x1="54955" y1="13559" x2="54955" y2="13559"/>
                        <a14:backgroundMark x1="56532" y1="12349" x2="56532" y2="12349"/>
                        <a14:backgroundMark x1="58108" y1="11380" x2="58108" y2="11380"/>
                        <a14:backgroundMark x1="59234" y1="11138" x2="59234" y2="11138"/>
                        <a14:backgroundMark x1="54730" y1="12107" x2="54730" y2="12107"/>
                        <a14:backgroundMark x1="55180" y1="12107" x2="55180" y2="12107"/>
                        <a14:backgroundMark x1="56306" y1="12349" x2="56306" y2="12349"/>
                        <a14:backgroundMark x1="56532" y1="12349" x2="56532" y2="12349"/>
                        <a14:backgroundMark x1="53604" y1="13075" x2="61036" y2="9927"/>
                        <a14:backgroundMark x1="65090" y1="7748" x2="65090" y2="7748"/>
                        <a14:backgroundMark x1="63964" y1="7748" x2="63964" y2="7748"/>
                        <a14:backgroundMark x1="70495" y1="4116" x2="70495" y2="4116"/>
                        <a14:backgroundMark x1="72072" y1="3148" x2="72072" y2="3148"/>
                        <a14:backgroundMark x1="66216" y1="6053" x2="66216" y2="6053"/>
                        <a14:backgroundMark x1="43919" y1="18644" x2="43919" y2="18644"/>
                        <a14:backgroundMark x1="41892" y1="20339" x2="41892" y2="20339"/>
                        <a14:backgroundMark x1="42342" y1="19370" x2="42342" y2="19370"/>
                        <a14:backgroundMark x1="43243" y1="18886" x2="43243" y2="18886"/>
                        <a14:backgroundMark x1="44369" y1="17918" x2="44369" y2="17918"/>
                        <a14:backgroundMark x1="43468" y1="17918" x2="45270" y2="17918"/>
                        <a14:backgroundMark x1="45721" y1="17918" x2="45721" y2="17918"/>
                        <a14:backgroundMark x1="42568" y1="19855" x2="42568" y2="19855"/>
                        <a14:backgroundMark x1="70270" y1="3874" x2="70270" y2="3874"/>
                        <a14:backgroundMark x1="72973" y1="2663" x2="72973" y2="2663"/>
                        <a14:backgroundMark x1="71396" y1="3148" x2="71396" y2="3148"/>
                        <a14:backgroundMark x1="70721" y1="4358" x2="70721" y2="4358"/>
                        <a14:backgroundMark x1="70045" y1="3632" x2="70045" y2="3632"/>
                        <a14:backgroundMark x1="71171" y1="2906" x2="71171" y2="2906"/>
                        <a14:backgroundMark x1="71171" y1="2906" x2="71171" y2="2906"/>
                        <a14:backgroundMark x1="72297" y1="2179" x2="73198" y2="1937"/>
                        <a14:backgroundMark x1="71622" y1="3148" x2="71622" y2="3148"/>
                        <a14:backgroundMark x1="71171" y1="3390" x2="72973" y2="2906"/>
                        <a14:backgroundMark x1="68018" y1="4843" x2="68018" y2="4843"/>
                      </a14:backgroundRemoval>
                    </a14:imgEffect>
                  </a14:imgLayer>
                </a14:imgProps>
              </a:ext>
            </a:extLst>
          </a:blip>
          <a:srcRect l="6409" r="8112"/>
          <a:stretch/>
        </p:blipFill>
        <p:spPr>
          <a:xfrm>
            <a:off x="23275887" y="9184244"/>
            <a:ext cx="5853991" cy="6370369"/>
          </a:xfrm>
          <a:prstGeom prst="rect">
            <a:avLst/>
          </a:prstGeom>
        </p:spPr>
      </p:pic>
      <p:sp>
        <p:nvSpPr>
          <p:cNvPr id="40" name="Tijdelijke aanduiding voor inhoud 54">
            <a:extLst>
              <a:ext uri="{FF2B5EF4-FFF2-40B4-BE49-F238E27FC236}">
                <a16:creationId xmlns:a16="http://schemas.microsoft.com/office/drawing/2014/main" id="{A7E53456-0227-45BC-A73A-550FD2B53A71}"/>
              </a:ext>
            </a:extLst>
          </p:cNvPr>
          <p:cNvSpPr txBox="1">
            <a:spLocks/>
          </p:cNvSpPr>
          <p:nvPr/>
        </p:nvSpPr>
        <p:spPr>
          <a:xfrm>
            <a:off x="17089473" y="32112035"/>
            <a:ext cx="12040405" cy="4484153"/>
          </a:xfrm>
          <a:prstGeom prst="rect">
            <a:avLst/>
          </a:prstGeom>
          <a:solidFill>
            <a:srgbClr val="99CCFF"/>
          </a:solidFill>
        </p:spPr>
        <p:txBody>
          <a:bodyPr vert="horz" wrap="square" lIns="417430" tIns="208713" rIns="417430" bIns="208713" numCol="1" spcCol="216000" rtlCol="0">
            <a:spAutoFit/>
          </a:bodyPr>
          <a:lstStyle/>
          <a:p>
            <a:pPr defTabSz="2087171">
              <a:defRPr/>
            </a:pPr>
            <a:r>
              <a:rPr lang="nl-NL" sz="4800" b="1" dirty="0">
                <a:solidFill>
                  <a:schemeClr val="tx2"/>
                </a:solidFill>
                <a:latin typeface="Calibri" panose="020F0502020204030204" pitchFamily="34" charset="0"/>
                <a:cs typeface="Calibri"/>
              </a:rPr>
              <a:t>Conclusies</a:t>
            </a:r>
          </a:p>
          <a:p>
            <a:pPr marL="0" lvl="1">
              <a:defRPr/>
            </a:pPr>
            <a:r>
              <a:rPr lang="nl-NL" sz="3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Waardevolle methode voor grootschalig kwalitatief onderzoek</a:t>
            </a:r>
          </a:p>
          <a:p>
            <a:pPr marL="0" lvl="1">
              <a:defRPr/>
            </a:pPr>
            <a:r>
              <a:rPr lang="nl-NL" sz="3600" b="1" dirty="0">
                <a:solidFill>
                  <a:srgbClr val="00B050"/>
                </a:solidFill>
                <a:latin typeface="Calibri"/>
                <a:ea typeface="Calibri" panose="020F0502020204030204" pitchFamily="34" charset="0"/>
                <a:cs typeface="Calibri"/>
              </a:rPr>
              <a:t>+ </a:t>
            </a:r>
            <a:r>
              <a:rPr lang="nl-NL" sz="3600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"/>
              </a:rPr>
              <a:t>Documentanalyse voorkomt beroep doen op kostbare tijd van zorgpersoneel. </a:t>
            </a:r>
            <a:br>
              <a:rPr lang="nl-NL" sz="3600" dirty="0">
                <a:solidFill>
                  <a:schemeClr val="tx2"/>
                </a:solidFill>
                <a:latin typeface="Calibri"/>
                <a:ea typeface="Calibri" panose="020F0502020204030204" pitchFamily="34" charset="0"/>
                <a:cs typeface="Calibri"/>
              </a:rPr>
            </a:br>
            <a:r>
              <a:rPr lang="nl-NL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nl-NL" sz="36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Context van besluiten vaak niet beschreven, dan wel behouden, met content analyse.</a:t>
            </a:r>
            <a:endParaRPr lang="nl-NL" sz="3600" dirty="0">
              <a:solidFill>
                <a:schemeClr val="tx2"/>
              </a:solidFill>
              <a:latin typeface="Calibri"/>
              <a:ea typeface="Calibri" panose="020F0502020204030204" pitchFamily="34" charset="0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00DFCC-BC71-4BD1-9C17-5E7C620BC1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759" y="972791"/>
            <a:ext cx="8964856" cy="22428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247BEEA-31F3-40CD-ADB5-392269E7FE5E}"/>
              </a:ext>
            </a:extLst>
          </p:cNvPr>
          <p:cNvGrpSpPr/>
          <p:nvPr/>
        </p:nvGrpSpPr>
        <p:grpSpPr>
          <a:xfrm>
            <a:off x="992236" y="29548780"/>
            <a:ext cx="14990007" cy="9210483"/>
            <a:chOff x="349919" y="11781438"/>
            <a:chExt cx="5168359" cy="1979593"/>
          </a:xfrm>
        </p:grpSpPr>
        <p:sp>
          <p:nvSpPr>
            <p:cNvPr id="38" name="Tijdelijke aanduiding voor inhoud 54">
              <a:extLst>
                <a:ext uri="{FF2B5EF4-FFF2-40B4-BE49-F238E27FC236}">
                  <a16:creationId xmlns:a16="http://schemas.microsoft.com/office/drawing/2014/main" id="{B72B2916-C7C1-4AF4-9E5F-5D4E67170026}"/>
                </a:ext>
              </a:extLst>
            </p:cNvPr>
            <p:cNvSpPr txBox="1">
              <a:spLocks/>
            </p:cNvSpPr>
            <p:nvPr/>
          </p:nvSpPr>
          <p:spPr>
            <a:xfrm>
              <a:off x="4072581" y="11781439"/>
              <a:ext cx="1445697" cy="1979592"/>
            </a:xfrm>
            <a:prstGeom prst="rect">
              <a:avLst/>
            </a:prstGeom>
            <a:solidFill>
              <a:srgbClr val="BFF5FF"/>
            </a:solidFill>
          </p:spPr>
          <p:txBody>
            <a:bodyPr vert="horz" wrap="square" lIns="417430" tIns="208713" rIns="417430" bIns="208713" numCol="1" spcCol="216000" rtlCol="0">
              <a:noAutofit/>
            </a:bodyPr>
            <a:lstStyle/>
            <a:p>
              <a:pPr algn="ctr" defTabSz="2087171">
                <a:defRPr/>
              </a:pPr>
              <a:br>
                <a:rPr lang="en-US" sz="4400" b="1" dirty="0"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en-US" sz="4800" b="1" dirty="0">
                  <a:latin typeface="Calibri" panose="020F0502020204030204" pitchFamily="34" charset="0"/>
                  <a:ea typeface="Calibri" panose="020F0502020204030204" pitchFamily="34" charset="0"/>
                </a:rPr>
                <a:t>Meer </a:t>
              </a:r>
              <a:r>
                <a:rPr lang="en-US" sz="4800" b="1" dirty="0" err="1">
                  <a:latin typeface="Calibri" panose="020F0502020204030204" pitchFamily="34" charset="0"/>
                  <a:ea typeface="Calibri" panose="020F0502020204030204" pitchFamily="34" charset="0"/>
                </a:rPr>
                <a:t>resultaten</a:t>
              </a:r>
              <a:r>
                <a:rPr lang="en-US" sz="4800" b="1" dirty="0"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br>
                <a:rPr lang="en-US" sz="4800" b="1" dirty="0"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en-US" sz="4800" dirty="0" err="1">
                  <a:latin typeface="Calibri" panose="020F0502020204030204" pitchFamily="34" charset="0"/>
                  <a:ea typeface="Calibri" panose="020F0502020204030204" pitchFamily="34" charset="0"/>
                </a:rPr>
                <a:t>en</a:t>
              </a:r>
              <a:r>
                <a:rPr lang="en-US" sz="4800" dirty="0"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lang="en-US" sz="4800" b="1" dirty="0">
                  <a:latin typeface="Calibri" panose="020F0502020204030204" pitchFamily="34" charset="0"/>
                  <a:ea typeface="Calibri" panose="020F0502020204030204" pitchFamily="34" charset="0"/>
                </a:rPr>
                <a:t>factsheets</a:t>
              </a:r>
              <a:r>
                <a:rPr lang="en-US" sz="4800" dirty="0">
                  <a:latin typeface="Calibri" panose="020F0502020204030204" pitchFamily="34" charset="0"/>
                  <a:ea typeface="Calibri" panose="020F0502020204030204" pitchFamily="34" charset="0"/>
                </a:rPr>
                <a:t>:</a:t>
              </a:r>
            </a:p>
            <a:p>
              <a:pPr defTabSz="2087171">
                <a:defRPr/>
              </a:pPr>
              <a:endParaRPr lang="en-US" sz="4528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defTabSz="2087171">
                <a:defRPr/>
              </a:pPr>
              <a:endParaRPr lang="en-US" sz="4528" b="1" dirty="0"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defTabSz="2087171">
                <a:defRPr/>
              </a:pPr>
              <a:endParaRPr lang="en-US" sz="5660" b="1" dirty="0">
                <a:highlight>
                  <a:srgbClr val="FF00FF"/>
                </a:highlight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algn="ctr" defTabSz="2087171">
                <a:defRPr/>
              </a:pPr>
              <a:br>
                <a:rPr lang="nl-NL" sz="4528" b="1" dirty="0">
                  <a:latin typeface="Calibri" panose="020F0502020204030204" pitchFamily="34" charset="0"/>
                  <a:ea typeface="Calibri" panose="020F0502020204030204" pitchFamily="34" charset="0"/>
                </a:rPr>
              </a:br>
              <a:br>
                <a:rPr lang="nl-NL" sz="4528" b="1" dirty="0">
                  <a:latin typeface="Calibri" panose="020F0502020204030204" pitchFamily="34" charset="0"/>
                  <a:ea typeface="Calibri" panose="020F0502020204030204" pitchFamily="34" charset="0"/>
                </a:rPr>
              </a:br>
              <a:endParaRPr lang="nl-NL" sz="4528" b="1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" name="Tijdelijke aanduiding voor inhoud 54"/>
            <p:cNvSpPr txBox="1">
              <a:spLocks/>
            </p:cNvSpPr>
            <p:nvPr/>
          </p:nvSpPr>
          <p:spPr>
            <a:xfrm>
              <a:off x="349919" y="11781438"/>
              <a:ext cx="3857779" cy="1979591"/>
            </a:xfrm>
            <a:prstGeom prst="rect">
              <a:avLst/>
            </a:prstGeom>
            <a:solidFill>
              <a:srgbClr val="BFF5FF"/>
            </a:solidFill>
          </p:spPr>
          <p:txBody>
            <a:bodyPr vert="horz" wrap="square" lIns="417430" tIns="208713" rIns="417430" bIns="208713" numCol="1" spcCol="216000" rtlCol="0">
              <a:noAutofit/>
            </a:bodyPr>
            <a:lstStyle/>
            <a:p>
              <a:pPr defTabSz="2087171">
                <a:defRPr/>
              </a:pPr>
              <a:r>
                <a:rPr lang="nl-NL" sz="4800" b="1" dirty="0">
                  <a:latin typeface="Calibri"/>
                  <a:cs typeface="Calibri"/>
                </a:rPr>
                <a:t>Vergaderingen van crisisteams: </a:t>
              </a:r>
            </a:p>
            <a:p>
              <a:pPr defTabSz="2087171">
                <a:defRPr/>
              </a:pPr>
              <a:br>
                <a:rPr lang="nl-NL" sz="3600" b="1" dirty="0"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nl-NL" sz="3600" b="1" dirty="0">
                  <a:latin typeface="Calibri" panose="020F0502020204030204" pitchFamily="34" charset="0"/>
                  <a:ea typeface="Calibri" panose="020F0502020204030204" pitchFamily="34" charset="0"/>
                </a:rPr>
                <a:t>Veelal in crisisteams vertegenwoordigd</a:t>
              </a:r>
              <a: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  <a:t>: </a:t>
              </a:r>
              <a:b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</a:br>
              <a: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  <a:t>managers, artsen, facilitair-, HRM -, en communicatiemedewerkers.</a:t>
              </a:r>
              <a:b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</a:br>
              <a:endParaRPr lang="nl-NL" sz="36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defTabSz="2087171">
                <a:defRPr/>
              </a:pPr>
              <a:r>
                <a:rPr lang="nl-NL" sz="3600" b="1" dirty="0">
                  <a:latin typeface="Calibri" panose="020F0502020204030204" pitchFamily="34" charset="0"/>
                  <a:ea typeface="Calibri" panose="020F0502020204030204" pitchFamily="34" charset="0"/>
                </a:rPr>
                <a:t>Onderwerpen tijdens vergaderingen (100%):</a:t>
              </a:r>
              <a: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</a:p>
            <a:p>
              <a:pPr marL="485238" indent="-485238" defTabSz="2087171">
                <a:buFont typeface="Arial" panose="020B0604020202020204" pitchFamily="34" charset="0"/>
                <a:buChar char="•"/>
                <a:defRPr/>
              </a:pPr>
              <a: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  <a:t>Bezoekregelingen 13%</a:t>
              </a:r>
            </a:p>
            <a:p>
              <a:pPr marL="485238" indent="-485238" defTabSz="2087171">
                <a:buFont typeface="Arial" panose="020B0604020202020204" pitchFamily="34" charset="0"/>
                <a:buChar char="•"/>
                <a:defRPr/>
              </a:pPr>
              <a: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  <a:t>Crisis management (incl. besmettingscijfers) 16%</a:t>
              </a:r>
            </a:p>
            <a:p>
              <a:pPr marL="485238" indent="-485238" defTabSz="2087171">
                <a:buFont typeface="Arial" panose="020B0604020202020204" pitchFamily="34" charset="0"/>
                <a:buChar char="•"/>
                <a:defRPr/>
              </a:pPr>
              <a: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  <a:t>Isolatiemaatregelen 9%</a:t>
              </a:r>
            </a:p>
            <a:p>
              <a:pPr marL="485238" indent="-485238" defTabSz="2087171">
                <a:buFont typeface="Arial" panose="020B0604020202020204" pitchFamily="34" charset="0"/>
                <a:buChar char="•"/>
                <a:defRPr/>
              </a:pPr>
              <a: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  <a:t>Personeel (welzijn en inzet) 20%</a:t>
              </a:r>
            </a:p>
            <a:p>
              <a:pPr marL="485238" indent="-485238" defTabSz="2087171">
                <a:buFont typeface="Arial" panose="020B0604020202020204" pitchFamily="34" charset="0"/>
                <a:buChar char="•"/>
                <a:defRPr/>
              </a:pPr>
              <a: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  <a:t>Persoonlijke beschermingsmiddelen en hygiëne 14%</a:t>
              </a:r>
            </a:p>
            <a:p>
              <a:pPr marL="485238" indent="-485238" defTabSz="2087171">
                <a:buFont typeface="Arial" panose="020B0604020202020204" pitchFamily="34" charset="0"/>
                <a:buChar char="•"/>
                <a:defRPr/>
              </a:pPr>
              <a: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  <a:t>Testen 11%</a:t>
              </a:r>
            </a:p>
            <a:p>
              <a:pPr marL="485238" indent="-485238" defTabSz="2087171">
                <a:buFont typeface="Arial" panose="020B0604020202020204" pitchFamily="34" charset="0"/>
                <a:buChar char="•"/>
                <a:defRPr/>
              </a:pPr>
              <a: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  <a:t>Vaccinatie 10%</a:t>
              </a:r>
            </a:p>
            <a:p>
              <a:pPr marL="485238" indent="-485238" defTabSz="2087171">
                <a:buFont typeface="Arial" panose="020B0604020202020204" pitchFamily="34" charset="0"/>
                <a:buChar char="•"/>
                <a:defRPr/>
              </a:pPr>
              <a:r>
                <a:rPr lang="nl-NL" sz="3600" dirty="0">
                  <a:latin typeface="Calibri" panose="020F0502020204030204" pitchFamily="34" charset="0"/>
                  <a:ea typeface="Calibri" panose="020F0502020204030204" pitchFamily="34" charset="0"/>
                </a:rPr>
                <a:t>Welzijn van bewoners 7%</a:t>
              </a:r>
            </a:p>
            <a:p>
              <a:pPr marL="485238" indent="-485238" defTabSz="2087171">
                <a:buFont typeface="Arial" panose="020B0604020202020204" pitchFamily="34" charset="0"/>
                <a:buChar char="•"/>
                <a:defRPr/>
              </a:pPr>
              <a:endParaRPr lang="nl-NL" sz="3600" dirty="0">
                <a:latin typeface="Calibri" panose="020F0502020204030204" pitchFamily="34" charset="0"/>
                <a:ea typeface="Calibri" panose="020F0502020204030204" pitchFamily="34" charset="0"/>
              </a:endParaRPr>
            </a:p>
            <a:p>
              <a:pPr defTabSz="2087171">
                <a:defRPr/>
              </a:pPr>
              <a:endParaRPr lang="nl-NL" sz="3600" b="1" dirty="0"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CEE3AB12-74E9-4985-861F-3EC2CB4703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1807" y="20214771"/>
            <a:ext cx="4940438" cy="3484560"/>
          </a:xfrm>
          <a:prstGeom prst="rect">
            <a:avLst/>
          </a:prstGeom>
        </p:spPr>
      </p:pic>
      <p:pic>
        <p:nvPicPr>
          <p:cNvPr id="13" name="Picture 12" descr="Qr code&#10;&#10;Description automatically generated">
            <a:extLst>
              <a:ext uri="{FF2B5EF4-FFF2-40B4-BE49-F238E27FC236}">
                <a16:creationId xmlns:a16="http://schemas.microsoft.com/office/drawing/2014/main" id="{0D310E0B-9427-413E-9C8E-E525FE2D13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572771" y="33822345"/>
            <a:ext cx="2773843" cy="277384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umc poster a3 staand-thema">
  <a:themeElements>
    <a:clrScheme name="Aangepast 10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007CC2"/>
      </a:accent1>
      <a:accent2>
        <a:srgbClr val="C0965C"/>
      </a:accent2>
      <a:accent3>
        <a:srgbClr val="009FBD"/>
      </a:accent3>
      <a:accent4>
        <a:srgbClr val="6E90A6"/>
      </a:accent4>
      <a:accent5>
        <a:srgbClr val="F42A5A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LUMC Wetenschappelijke_poster_staand</Template>
  <TotalTime>1335</TotalTime>
  <Words>692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Garamond Pro</vt:lpstr>
      <vt:lpstr>Arial</vt:lpstr>
      <vt:lpstr>Calibri</vt:lpstr>
      <vt:lpstr>NewBaskerville-Roman</vt:lpstr>
      <vt:lpstr>lumc poster a3 staand-thema</vt:lpstr>
      <vt:lpstr>De COVID-19 MINUTES studie:  kwalitatieve ‘big data’ en documentanalyse</vt:lpstr>
    </vt:vector>
  </TitlesOfParts>
  <Company>Engelen &amp; de Vrind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Multi-View Active Appearance Models:  Application to X-ray LV Aniography and Cardiac MRI</dc:title>
  <dc:creator>Korving, E.J.K. (PHEG)</dc:creator>
  <cp:lastModifiedBy>Tol, L.S. van (PHEG)</cp:lastModifiedBy>
  <cp:revision>80</cp:revision>
  <dcterms:created xsi:type="dcterms:W3CDTF">2021-09-09T10:47:21Z</dcterms:created>
  <dcterms:modified xsi:type="dcterms:W3CDTF">2022-03-25T14:37:53Z</dcterms:modified>
</cp:coreProperties>
</file>